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2"/>
  </p:notesMasterIdLst>
  <p:sldIdLst>
    <p:sldId id="256" r:id="rId2"/>
    <p:sldId id="352" r:id="rId3"/>
    <p:sldId id="262" r:id="rId4"/>
    <p:sldId id="342" r:id="rId5"/>
    <p:sldId id="335" r:id="rId6"/>
    <p:sldId id="272" r:id="rId7"/>
    <p:sldId id="324" r:id="rId8"/>
    <p:sldId id="360" r:id="rId9"/>
    <p:sldId id="361" r:id="rId10"/>
    <p:sldId id="362" r:id="rId11"/>
    <p:sldId id="378" r:id="rId12"/>
    <p:sldId id="328" r:id="rId13"/>
    <p:sldId id="257" r:id="rId14"/>
    <p:sldId id="258" r:id="rId15"/>
    <p:sldId id="259" r:id="rId16"/>
    <p:sldId id="373" r:id="rId17"/>
    <p:sldId id="374" r:id="rId18"/>
    <p:sldId id="372" r:id="rId19"/>
    <p:sldId id="371" r:id="rId20"/>
    <p:sldId id="329" r:id="rId21"/>
    <p:sldId id="333" r:id="rId22"/>
    <p:sldId id="284" r:id="rId23"/>
    <p:sldId id="282" r:id="rId24"/>
    <p:sldId id="291" r:id="rId25"/>
    <p:sldId id="288" r:id="rId26"/>
    <p:sldId id="369" r:id="rId27"/>
    <p:sldId id="367" r:id="rId28"/>
    <p:sldId id="368" r:id="rId29"/>
    <p:sldId id="334" r:id="rId30"/>
    <p:sldId id="323" r:id="rId31"/>
    <p:sldId id="330" r:id="rId32"/>
    <p:sldId id="325" r:id="rId33"/>
    <p:sldId id="376" r:id="rId34"/>
    <p:sldId id="377" r:id="rId35"/>
    <p:sldId id="349" r:id="rId36"/>
    <p:sldId id="350" r:id="rId37"/>
    <p:sldId id="363" r:id="rId38"/>
    <p:sldId id="351" r:id="rId39"/>
    <p:sldId id="283" r:id="rId40"/>
    <p:sldId id="274" r:id="rId41"/>
    <p:sldId id="278" r:id="rId42"/>
    <p:sldId id="277" r:id="rId43"/>
    <p:sldId id="344" r:id="rId44"/>
    <p:sldId id="276" r:id="rId45"/>
    <p:sldId id="275" r:id="rId46"/>
    <p:sldId id="375" r:id="rId47"/>
    <p:sldId id="279" r:id="rId48"/>
    <p:sldId id="364" r:id="rId49"/>
    <p:sldId id="347" r:id="rId50"/>
    <p:sldId id="289" r:id="rId51"/>
    <p:sldId id="336" r:id="rId52"/>
    <p:sldId id="366" r:id="rId53"/>
    <p:sldId id="338" r:id="rId54"/>
    <p:sldId id="293" r:id="rId55"/>
    <p:sldId id="345" r:id="rId56"/>
    <p:sldId id="358" r:id="rId57"/>
    <p:sldId id="294" r:id="rId58"/>
    <p:sldId id="346" r:id="rId59"/>
    <p:sldId id="295" r:id="rId60"/>
    <p:sldId id="331" r:id="rId61"/>
    <p:sldId id="286" r:id="rId62"/>
    <p:sldId id="287" r:id="rId63"/>
    <p:sldId id="296" r:id="rId64"/>
    <p:sldId id="297" r:id="rId65"/>
    <p:sldId id="298" r:id="rId66"/>
    <p:sldId id="299" r:id="rId67"/>
    <p:sldId id="300" r:id="rId68"/>
    <p:sldId id="301" r:id="rId69"/>
    <p:sldId id="302" r:id="rId70"/>
    <p:sldId id="303" r:id="rId71"/>
    <p:sldId id="304" r:id="rId72"/>
    <p:sldId id="305" r:id="rId73"/>
    <p:sldId id="319" r:id="rId74"/>
    <p:sldId id="320" r:id="rId75"/>
    <p:sldId id="321" r:id="rId76"/>
    <p:sldId id="322" r:id="rId77"/>
    <p:sldId id="343" r:id="rId78"/>
    <p:sldId id="340" r:id="rId79"/>
    <p:sldId id="353" r:id="rId80"/>
    <p:sldId id="341" r:id="rId81"/>
    <p:sldId id="355" r:id="rId82"/>
    <p:sldId id="356" r:id="rId83"/>
    <p:sldId id="314" r:id="rId84"/>
    <p:sldId id="315" r:id="rId85"/>
    <p:sldId id="316" r:id="rId86"/>
    <p:sldId id="357" r:id="rId87"/>
    <p:sldId id="348" r:id="rId88"/>
    <p:sldId id="317" r:id="rId89"/>
    <p:sldId id="306" r:id="rId90"/>
    <p:sldId id="307" r:id="rId91"/>
    <p:sldId id="308" r:id="rId92"/>
    <p:sldId id="309" r:id="rId93"/>
    <p:sldId id="310" r:id="rId94"/>
    <p:sldId id="311" r:id="rId95"/>
    <p:sldId id="313" r:id="rId96"/>
    <p:sldId id="318" r:id="rId97"/>
    <p:sldId id="339" r:id="rId98"/>
    <p:sldId id="354" r:id="rId99"/>
    <p:sldId id="359" r:id="rId100"/>
    <p:sldId id="365"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9AB5D-D48F-401F-9575-D02D44AD1F59}" type="datetimeFigureOut">
              <a:rPr lang="en-US" smtClean="0"/>
              <a:t>1/18/2026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388A2-0289-405B-A4C0-D8D9F2528F2F}" type="slidenum">
              <a:rPr lang="en-US" smtClean="0"/>
              <a:t>‹#›</a:t>
            </a:fld>
            <a:endParaRPr lang="en-US"/>
          </a:p>
        </p:txBody>
      </p:sp>
    </p:spTree>
    <p:extLst>
      <p:ext uri="{BB962C8B-B14F-4D97-AF65-F5344CB8AC3E}">
        <p14:creationId xmlns:p14="http://schemas.microsoft.com/office/powerpoint/2010/main" val="340642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87EB76C-DDA0-42EA-A4B3-26455F59FBBB}" type="datetimeFigureOut">
              <a:rPr lang="en-US" smtClean="0"/>
              <a:t>1/18/2026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2AD540A-4CFE-4245-BA02-66F6C7F4236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7EB76C-DDA0-42EA-A4B3-26455F59FBBB}"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D540A-4CFE-4245-BA02-66F6C7F423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7EB76C-DDA0-42EA-A4B3-26455F59FBBB}"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D540A-4CFE-4245-BA02-66F6C7F423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7EB76C-DDA0-42EA-A4B3-26455F59FBBB}"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D540A-4CFE-4245-BA02-66F6C7F4236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7EB76C-DDA0-42EA-A4B3-26455F59FBBB}"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D540A-4CFE-4245-BA02-66F6C7F4236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7EB76C-DDA0-42EA-A4B3-26455F59FBBB}"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D540A-4CFE-4245-BA02-66F6C7F423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7EB76C-DDA0-42EA-A4B3-26455F59FBBB}" type="datetimeFigureOut">
              <a:rPr lang="en-US" smtClean="0"/>
              <a:t>1/18/2026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AD540A-4CFE-4245-BA02-66F6C7F423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7EB76C-DDA0-42EA-A4B3-26455F59FBBB}" type="datetimeFigureOut">
              <a:rPr lang="en-US" smtClean="0"/>
              <a:t>1/18/2026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AD540A-4CFE-4245-BA02-66F6C7F423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EB76C-DDA0-42EA-A4B3-26455F59FBBB}" type="datetimeFigureOut">
              <a:rPr lang="en-US" smtClean="0"/>
              <a:t>1/18/2026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D540A-4CFE-4245-BA02-66F6C7F423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7EB76C-DDA0-42EA-A4B3-26455F59FBBB}"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D540A-4CFE-4245-BA02-66F6C7F4236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7EB76C-DDA0-42EA-A4B3-26455F59FBBB}"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2AD540A-4CFE-4245-BA02-66F6C7F4236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7EB76C-DDA0-42EA-A4B3-26455F59FBBB}" type="datetimeFigureOut">
              <a:rPr lang="en-US" smtClean="0"/>
              <a:t>1/18/2026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AD540A-4CFE-4245-BA02-66F6C7F4236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kevinmd.com/2025/11/opioid-prescribing-guidelines-ignore-metabolism.html" TargetMode="External"/><Relationship Id="rId2" Type="http://schemas.openxmlformats.org/officeDocument/2006/relationships/hyperlink" Target="https://reduceharmdc.org/training/guidelines-for-opioids-for-chronic-non-cancer-pain/?eType=EmailBlastContent&amp;eId=1ad4b68a-0e25-444f-b21e-efcf1f62d259" TargetMode="External"/><Relationship Id="rId1" Type="http://schemas.openxmlformats.org/officeDocument/2006/relationships/slideLayout" Target="../slideLayouts/slideLayout2.xml"/><Relationship Id="rId4" Type="http://schemas.openxmlformats.org/officeDocument/2006/relationships/hyperlink" Target="https://kevinmd.com/2025/12/modified-dsm-5-opioid-use-disorder-criteria-for-pain-patients.html"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perplexity.a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to.org/commentary/after-crackdown-pain-clinic-tragic-double-suicide" TargetMode="External"/><Relationship Id="rId2" Type="http://schemas.openxmlformats.org/officeDocument/2006/relationships/hyperlink" Target="https://www.nytimes.com/2023/01/03/opinion/chronic-pain-suicides.html" TargetMode="External"/><Relationship Id="rId1" Type="http://schemas.openxmlformats.org/officeDocument/2006/relationships/slideLayout" Target="../slideLayouts/slideLayout2.xml"/><Relationship Id="rId5" Type="http://schemas.openxmlformats.org/officeDocument/2006/relationships/hyperlink" Target="https://www.uab.edu/news/research-innovation/uab-team-investigates-suicide-opioid-prescription-changes" TargetMode="External"/><Relationship Id="rId4" Type="http://schemas.openxmlformats.org/officeDocument/2006/relationships/hyperlink" Target="https://www.statnews.com/2021/11/22/her-husband-died-by-suicide-she-sued-his-pain-doctors-a-rare-challenge-over-an-opioid-dose-reduc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aats.org/about-the-aats/governance/statement-on-the-physician-acting-as-an-expert-witnes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ats.org/about-the-aats/governance/statement-on-the-physician-acting-as-an-expert-witnes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kristendogden@gmail.com" TargetMode="External"/><Relationship Id="rId13" Type="http://schemas.openxmlformats.org/officeDocument/2006/relationships/hyperlink" Target="mailto:stephen.nadeau@neurology.ufl.edu" TargetMode="External"/><Relationship Id="rId3" Type="http://schemas.openxmlformats.org/officeDocument/2006/relationships/hyperlink" Target="mailto:barby@internationalpain.org" TargetMode="External"/><Relationship Id="rId7" Type="http://schemas.openxmlformats.org/officeDocument/2006/relationships/hyperlink" Target="mailto:ljparkermd@gmail.com" TargetMode="External"/><Relationship Id="rId12" Type="http://schemas.openxmlformats.org/officeDocument/2006/relationships/hyperlink" Target="mailto:dirving@sonic.net" TargetMode="External"/><Relationship Id="rId2" Type="http://schemas.openxmlformats.org/officeDocument/2006/relationships/hyperlink" Target="mailto:cppadvocate2831@yahoo.com" TargetMode="External"/><Relationship Id="rId1" Type="http://schemas.openxmlformats.org/officeDocument/2006/relationships/slideLayout" Target="../slideLayouts/slideLayout2.xml"/><Relationship Id="rId6" Type="http://schemas.openxmlformats.org/officeDocument/2006/relationships/hyperlink" Target="mailto:jelgaway@gmail.com" TargetMode="External"/><Relationship Id="rId11" Type="http://schemas.openxmlformats.org/officeDocument/2006/relationships/hyperlink" Target="mailto:markmusheribsen@gmail.com" TargetMode="External"/><Relationship Id="rId5" Type="http://schemas.openxmlformats.org/officeDocument/2006/relationships/hyperlink" Target="mailto:DrTrescot@gmail.com" TargetMode="External"/><Relationship Id="rId10" Type="http://schemas.openxmlformats.org/officeDocument/2006/relationships/hyperlink" Target="mailto:montygoddard@msn.com" TargetMode="External"/><Relationship Id="rId4" Type="http://schemas.openxmlformats.org/officeDocument/2006/relationships/hyperlink" Target="mailto:jjoshi45@gmail.com" TargetMode="External"/><Relationship Id="rId9" Type="http://schemas.openxmlformats.org/officeDocument/2006/relationships/hyperlink" Target="mailto:lfpeskin@gmai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upcounsel.com/bill-of-exception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c.gov/mmwr/volumes/71/rr/rr7103a1.htm" TargetMode="External"/><Relationship Id="rId2" Type="http://schemas.openxmlformats.org/officeDocument/2006/relationships/hyperlink" Target="https://www.cdc.gov/overdose-prevention/hcp/clinical-guidance/healthcare-admin-applying-guidelines.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research.bidmc.org/general-medicine/publications/trends-and-factors-associated-opioid-prescribing-2017-2023"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medrxiv.org/content/10.1101/2024.03.22.24304748v1.ful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cmhrj.com/index.php/cmhrj/article/view/410/246" TargetMode="External"/><Relationship Id="rId2" Type="http://schemas.openxmlformats.org/officeDocument/2006/relationships/hyperlink" Target="https://www.aafp.org/news/media-center/more-statements/physicians-call-on-politicians-to-end-political-interference-in-the-delivery-of-evidence-based-medicine.html" TargetMode="External"/><Relationship Id="rId1" Type="http://schemas.openxmlformats.org/officeDocument/2006/relationships/slideLayout" Target="../slideLayouts/slideLayout2.xml"/><Relationship Id="rId5" Type="http://schemas.openxmlformats.org/officeDocument/2006/relationships/hyperlink" Target="https://www.namd.org/journal-of-medicine/3104-the-persecution-of-pain-management-doctors.html" TargetMode="External"/><Relationship Id="rId4" Type="http://schemas.openxmlformats.org/officeDocument/2006/relationships/hyperlink" Target="https://cmhrj.com/index.php/cmhrj/article/view/379/233"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en.wikipedia.org/wiki/Public_nuisance"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justia.com/criminal/procedure/criminal-appeals/" TargetMode="External"/><Relationship Id="rId2" Type="http://schemas.openxmlformats.org/officeDocument/2006/relationships/hyperlink" Target="https://www.findlaw.com/criminal/criminal-procedure/the-basis-for-a-criminal-appeal.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reddit.com/r/ProtectPeopleInPain/hot/" TargetMode="External"/><Relationship Id="rId2" Type="http://schemas.openxmlformats.org/officeDocument/2006/relationships/hyperlink" Target="https://kevinmd.com/post-author/richard-a-lawhern" TargetMode="External"/><Relationship Id="rId1" Type="http://schemas.openxmlformats.org/officeDocument/2006/relationships/slideLayout" Target="../slideLayouts/slideLayout2.xml"/><Relationship Id="rId6" Type="http://schemas.openxmlformats.org/officeDocument/2006/relationships/hyperlink" Target="https://scholar.google.com/citations?user=IhMnBsAAAAAJ&amp;hl=en" TargetMode="External"/><Relationship Id="rId5" Type="http://schemas.openxmlformats.org/officeDocument/2006/relationships/hyperlink" Target="https://www.perplexity.ai/" TargetMode="External"/><Relationship Id="rId4" Type="http://schemas.openxmlformats.org/officeDocument/2006/relationships/hyperlink" Target="https://esmed.org/?s=Lawhern"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scivisionpub.com/pdfs/oversight-on-revision-of-us-cdc-opioid-guidelines-a-process-pre-destined-to-fail-2988.pdf?fbclid=IwAR29QSjcNr14RK9H9tFIRHe9BqGHrpnTyC0Ac1H--w5xIMlR2r5yUR144hk" TargetMode="External"/><Relationship Id="rId2" Type="http://schemas.openxmlformats.org/officeDocument/2006/relationships/hyperlink" Target="https://www.linkedin.com/pulse/real-opioid-crisis-three-charts-fda-listening-session-lawhern-qkc4c/" TargetMode="External"/><Relationship Id="rId1" Type="http://schemas.openxmlformats.org/officeDocument/2006/relationships/slideLayout" Target="../slideLayouts/slideLayout2.xml"/><Relationship Id="rId6" Type="http://schemas.openxmlformats.org/officeDocument/2006/relationships/hyperlink" Target="https://www.kevinmd.com/2023/07/everything-the-government-thinks-it-knows-about-the-opioid-crisis-is-wrong.html" TargetMode="External"/><Relationship Id="rId5" Type="http://schemas.openxmlformats.org/officeDocument/2006/relationships/hyperlink" Target="https://www.namd.org/journal-of-medicine/3104-the-persecution-of-pain-management-doctors.html" TargetMode="External"/><Relationship Id="rId4" Type="http://schemas.openxmlformats.org/officeDocument/2006/relationships/hyperlink" Target="https://www.aafp.org/news/media-center/more-statements/physicians-call-on-politicians-to-end-political-interference-in-the-delivery-of-evidence-based-medicine.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esmed.org/MRA/mra/article/view/4846/99193547539" TargetMode="External"/><Relationship Id="rId2" Type="http://schemas.openxmlformats.org/officeDocument/2006/relationships/hyperlink" Target="https://medicaid.utah.gov/Documents/files/Opioid-Morphine-EQ-Conversion-Factors.pdf" TargetMode="External"/><Relationship Id="rId1" Type="http://schemas.openxmlformats.org/officeDocument/2006/relationships/slideLayout" Target="../slideLayouts/slideLayout2.xml"/><Relationship Id="rId6" Type="http://schemas.openxmlformats.org/officeDocument/2006/relationships/hyperlink" Target="https://doi.org/10.1080/01947648.2022.2147366" TargetMode="External"/><Relationship Id="rId5" Type="http://schemas.openxmlformats.org/officeDocument/2006/relationships/hyperlink" Target="http://www.nejm.org/doi/full/10.1056/NEJMra1507771" TargetMode="External"/><Relationship Id="rId4" Type="http://schemas.openxmlformats.org/officeDocument/2006/relationships/hyperlink" Target="https://www.ama-assn.org/system/files/2019-06/i18-status-implementation.pdf"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oi.org/10.3389/fpain.2022.884674" TargetMode="External"/><Relationship Id="rId7" Type="http://schemas.openxmlformats.org/officeDocument/2006/relationships/hyperlink" Target="https://esmed.org/MRA/mra/article/view/4726/99193547448" TargetMode="External"/><Relationship Id="rId2" Type="http://schemas.openxmlformats.org/officeDocument/2006/relationships/hyperlink" Target="https://www.cato.org/policy-analysis/overdosing-regulation-how-government-caused-opioid-epidemic"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6369835/#:~:text=The%20rising%20incidence%20of%20drug,mixtures%20have%20become%20more%20reckless" TargetMode="External"/><Relationship Id="rId5" Type="http://schemas.openxmlformats.org/officeDocument/2006/relationships/hyperlink" Target="https://www.science.org/doi/10.1126/science.aau1184" TargetMode="External"/><Relationship Id="rId4" Type="http://schemas.openxmlformats.org/officeDocument/2006/relationships/hyperlink" Target="https://www.frontiersin.org/journals/pain-research/articles/10.3389/fpain.2021.721357/full"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daily-remedy.com/a-two-headed-monster-state-attorneys-general-and-the-drug-enforcement-agency/" TargetMode="External"/><Relationship Id="rId2" Type="http://schemas.openxmlformats.org/officeDocument/2006/relationships/hyperlink" Target="https://esmed.org/MRA/mra/article/view/4726/99193547448" TargetMode="External"/><Relationship Id="rId1" Type="http://schemas.openxmlformats.org/officeDocument/2006/relationships/slideLayout" Target="../slideLayouts/slideLayout2.xml"/><Relationship Id="rId5" Type="http://schemas.openxmlformats.org/officeDocument/2006/relationships/hyperlink" Target="https://www.apa.org/pubs/journals/features/ser-ser0000099.pdf" TargetMode="External"/><Relationship Id="rId4" Type="http://schemas.openxmlformats.org/officeDocument/2006/relationships/hyperlink" Target="https://www.painnewsnetwork.org/stories/2023/9/11/the-national-opioid-settlement-is-causing-drug-shortages"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medscape.com/viewarticle/863477?form=fpf" TargetMode="External"/><Relationship Id="rId2" Type="http://schemas.openxmlformats.org/officeDocument/2006/relationships/hyperlink" Target="https://www.fda.gov/media/150436/download" TargetMode="External"/><Relationship Id="rId1" Type="http://schemas.openxmlformats.org/officeDocument/2006/relationships/slideLayout" Target="../slideLayouts/slideLayout2.xml"/><Relationship Id="rId6" Type="http://schemas.openxmlformats.org/officeDocument/2006/relationships/hyperlink" Target="https://www.aats.org/about-the-aats/governance/statement-on-the-physician-acting-as-an-expert-witness" TargetMode="External"/><Relationship Id="rId5" Type="http://schemas.openxmlformats.org/officeDocument/2006/relationships/hyperlink" Target="https://www.cdc.gov/injury/pdfs/bsc/OWG-Report-of-Recs-1-12-06.30.21-FINAL-508.pdf" TargetMode="External"/><Relationship Id="rId4" Type="http://schemas.openxmlformats.org/officeDocument/2006/relationships/hyperlink" Target="https://medium.com/@stmartin/neat-plausible-and-generally-wrong-a-response-to-the-cdc-recommendations-for-chronic-opioid-use-5c9d9d319f71#.wzchd1kkl"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expertinstitute.com/resources/insights/the-daubert-standard-a-guide-to-motions-hearings-and-rulings/" TargetMode="External"/><Relationship Id="rId7" Type="http://schemas.openxmlformats.org/officeDocument/2006/relationships/hyperlink" Target="https://cmhrj.com/index.php/cmhrj/article/view/379/233" TargetMode="External"/><Relationship Id="rId2" Type="http://schemas.openxmlformats.org/officeDocument/2006/relationships/hyperlink" Target="https://www.expertinstitute.com/resources/insights/when-is-a-treating-physician-considered-an-expert-witness/" TargetMode="External"/><Relationship Id="rId1" Type="http://schemas.openxmlformats.org/officeDocument/2006/relationships/slideLayout" Target="../slideLayouts/slideLayout2.xml"/><Relationship Id="rId6" Type="http://schemas.openxmlformats.org/officeDocument/2006/relationships/hyperlink" Target="https://www.law.cornell.edu/rules/fre/rule_701" TargetMode="External"/><Relationship Id="rId5" Type="http://schemas.openxmlformats.org/officeDocument/2006/relationships/hyperlink" Target="https://www.law.cornell.edu/rules/fre/rule_702" TargetMode="External"/><Relationship Id="rId4" Type="http://schemas.openxmlformats.org/officeDocument/2006/relationships/hyperlink" Target="https://www.ncbi.nlm.nih.gov/pmc/articles/PMC2628518/"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www.lashlybaer.com/to-convict-doctors-for-illegally-prescribing-controlled-substances-government-must-prove-they-did-so-knowingly-or-intentionally-u-s-supreme-court-holds/" TargetMode="External"/><Relationship Id="rId2" Type="http://schemas.openxmlformats.org/officeDocument/2006/relationships/hyperlink" Target="https://www.kevinmd.com/2023/07/everything-the-government-thinks-it-knows-about-the-opioid-crisis-is-wrong.html" TargetMode="External"/><Relationship Id="rId1" Type="http://schemas.openxmlformats.org/officeDocument/2006/relationships/slideLayout" Target="../slideLayouts/slideLayout2.xml"/><Relationship Id="rId6" Type="http://schemas.openxmlformats.org/officeDocument/2006/relationships/hyperlink" Target="https://esmed.org/MRA/mra/article/view/5359/" TargetMode="External"/><Relationship Id="rId5" Type="http://schemas.openxmlformats.org/officeDocument/2006/relationships/hyperlink" Target="https://www.tandfonline.com/doi/full/10.2217/pmt-2022-0017" TargetMode="External"/><Relationship Id="rId4" Type="http://schemas.openxmlformats.org/officeDocument/2006/relationships/hyperlink" Target="https://www.who.int/publications/i/item/9789241550390"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medcentral.com/pain/behind-ahrq-report" TargetMode="External"/><Relationship Id="rId7" Type="http://schemas.openxmlformats.org/officeDocument/2006/relationships/hyperlink" Target="https://www.degruyter.com/document/doi/10.1515/sjpain-2018-0094/html" TargetMode="External"/><Relationship Id="rId2" Type="http://schemas.openxmlformats.org/officeDocument/2006/relationships/hyperlink" Target="https://pubmed.ncbi.nlm.nih.gov/35001667/" TargetMode="External"/><Relationship Id="rId1" Type="http://schemas.openxmlformats.org/officeDocument/2006/relationships/slideLayout" Target="../slideLayouts/slideLayout2.xml"/><Relationship Id="rId6" Type="http://schemas.openxmlformats.org/officeDocument/2006/relationships/hyperlink" Target="https://doi.org/10.1016/j.amepre.2018.06.008" TargetMode="External"/><Relationship Id="rId5" Type="http://schemas.openxmlformats.org/officeDocument/2006/relationships/hyperlink" Target="https://paindr.com/figures-lie-and-liars-figure-why-the-demographics-of-the-so-called-prescription-opioid-crisis-dont-work/" TargetMode="External"/><Relationship Id="rId4" Type="http://schemas.openxmlformats.org/officeDocument/2006/relationships/hyperlink" Target="https://esmed.org/MRA/mra/article/view/5411/99193548017"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www.medrxiv.org/content/10.1101/2024.03.22.24304748v1.full" TargetMode="External"/><Relationship Id="rId2" Type="http://schemas.openxmlformats.org/officeDocument/2006/relationships/hyperlink" Target="https://www.medcentral.com/pain/chronic/sudden-unexpected-death-chronic-pain-patients" TargetMode="External"/><Relationship Id="rId1" Type="http://schemas.openxmlformats.org/officeDocument/2006/relationships/slideLayout" Target="../slideLayouts/slideLayout2.xml"/><Relationship Id="rId6" Type="http://schemas.openxmlformats.org/officeDocument/2006/relationships/hyperlink" Target="https://esmed.org/MRA/mra/article/view/4860/99193547580" TargetMode="External"/><Relationship Id="rId5" Type="http://schemas.openxmlformats.org/officeDocument/2006/relationships/hyperlink" Target="https://cmhrj.com/index.php/cmhrj/article/view/410/246" TargetMode="External"/><Relationship Id="rId4" Type="http://schemas.openxmlformats.org/officeDocument/2006/relationships/hyperlink" Target="https://kevinmd.com/2024/11/the-shocking-truth-behind-the-deas-role-in-americas-pain-crisis-and-doctor-prosecutions.html"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reason.com/2021/11/02/a-scathing-rejection-of-the-case-against-four-drug-companies-highlights-misconceptions-about-the-opioid-crisis/" TargetMode="External"/><Relationship Id="rId2" Type="http://schemas.openxmlformats.org/officeDocument/2006/relationships/hyperlink" Target="https://kevinmd.com/2024/11/the-real-cause-of-the-opioid-crisis-isnt-what-you-think.html" TargetMode="External"/><Relationship Id="rId1" Type="http://schemas.openxmlformats.org/officeDocument/2006/relationships/slideLayout" Target="../slideLayouts/slideLayout2.xml"/><Relationship Id="rId6" Type="http://schemas.openxmlformats.org/officeDocument/2006/relationships/hyperlink" Target="https://www.findlaw.com/criminal/criminal-procedure/the-basis-for-a-criminal-appeal.html" TargetMode="External"/><Relationship Id="rId5" Type="http://schemas.openxmlformats.org/officeDocument/2006/relationships/hyperlink" Target="https://cmhrj.com/index.php/cmhrj/article/view/410/246" TargetMode="External"/><Relationship Id="rId4" Type="http://schemas.openxmlformats.org/officeDocument/2006/relationships/hyperlink" Target="https://www.usnews.com/news/us/articles/2021-11-01/california-judge-rules-for-drugmakers-in-major-opioid-lawsuit" TargetMode="External"/></Relationships>
</file>

<file path=ppt/slides/_rels/slide99.xml.rels><?xml version="1.0" encoding="UTF-8" standalone="yes"?>
<Relationships xmlns="http://schemas.openxmlformats.org/package/2006/relationships"><Relationship Id="rId8" Type="http://schemas.openxmlformats.org/officeDocument/2006/relationships/hyperlink" Target="https://ehealthhiv.org/course/view.php?id=609" TargetMode="External"/><Relationship Id="rId3" Type="http://schemas.openxmlformats.org/officeDocument/2006/relationships/hyperlink" Target="https://pmc.ncbi.nlm.nih.gov/articles/PMC5227936/" TargetMode="External"/><Relationship Id="rId7" Type="http://schemas.openxmlformats.org/officeDocument/2006/relationships/hyperlink" Target="https://ajmcrr.com/index.php/pub/article/view/347/355" TargetMode="External"/><Relationship Id="rId2" Type="http://schemas.openxmlformats.org/officeDocument/2006/relationships/hyperlink" Target="https://doi.org/10.2105/AJPH.2016.303568" TargetMode="External"/><Relationship Id="rId1" Type="http://schemas.openxmlformats.org/officeDocument/2006/relationships/slideLayout" Target="../slideLayouts/slideLayout2.xml"/><Relationship Id="rId6" Type="http://schemas.openxmlformats.org/officeDocument/2006/relationships/hyperlink" Target="https://kevinmd.com/2025/08/why-chronic-pain-patients-and-doctors-are-both-under-attack.html" TargetMode="External"/><Relationship Id="rId5" Type="http://schemas.openxmlformats.org/officeDocument/2006/relationships/hyperlink" Target="https://leginfo.legislature.ca.gov/faces/billCompareClient.xhtml?bill_id=201120120AB507" TargetMode="External"/><Relationship Id="rId4" Type="http://schemas.openxmlformats.org/officeDocument/2006/relationships/hyperlink" Target="https://calhospital.org/file/patient-righ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9775"/>
            <a:ext cx="7772400" cy="1470025"/>
          </a:xfrm>
        </p:spPr>
        <p:txBody>
          <a:bodyPr>
            <a:normAutofit fontScale="90000"/>
          </a:bodyPr>
          <a:lstStyle/>
          <a:p>
            <a:r>
              <a:rPr lang="en-US" sz="2400" dirty="0" smtClean="0">
                <a:latin typeface="Arial" pitchFamily="34" charset="0"/>
                <a:cs typeface="Arial" pitchFamily="34" charset="0"/>
              </a:rPr>
              <a:t>Defending Doctors In Adversarial Proceedings</a:t>
            </a:r>
            <a:br>
              <a:rPr lang="en-US" sz="2400" dirty="0" smtClean="0">
                <a:latin typeface="Arial" pitchFamily="34" charset="0"/>
                <a:cs typeface="Arial" pitchFamily="34" charset="0"/>
              </a:rPr>
            </a:br>
            <a:r>
              <a:rPr lang="en-US" sz="3200" dirty="0">
                <a:latin typeface="Arial" pitchFamily="34" charset="0"/>
                <a:cs typeface="Arial" pitchFamily="34" charset="0"/>
              </a:rPr>
              <a:t/>
            </a:r>
            <a:br>
              <a:rPr lang="en-US" sz="3200" dirty="0">
                <a:latin typeface="Arial" pitchFamily="34" charset="0"/>
                <a:cs typeface="Arial" pitchFamily="34" charset="0"/>
              </a:rPr>
            </a:br>
            <a:r>
              <a:rPr lang="en-US" sz="3100" dirty="0">
                <a:latin typeface="Arial" pitchFamily="34" charset="0"/>
                <a:cs typeface="Arial" pitchFamily="34" charset="0"/>
              </a:rPr>
              <a:t>Continuing </a:t>
            </a:r>
            <a:r>
              <a:rPr lang="en-US" sz="3100" dirty="0" smtClean="0">
                <a:latin typeface="Arial" pitchFamily="34" charset="0"/>
                <a:cs typeface="Arial" pitchFamily="34" charset="0"/>
              </a:rPr>
              <a:t>Legal and Medical Education</a:t>
            </a:r>
            <a:br>
              <a:rPr lang="en-US" sz="3100" dirty="0" smtClean="0">
                <a:latin typeface="Arial" pitchFamily="34" charset="0"/>
                <a:cs typeface="Arial" pitchFamily="34" charset="0"/>
              </a:rPr>
            </a:br>
            <a:r>
              <a:rPr lang="en-US" sz="1800" dirty="0" smtClean="0">
                <a:latin typeface="Arial" pitchFamily="34" charset="0"/>
                <a:cs typeface="Arial" pitchFamily="34" charset="0"/>
              </a:rPr>
              <a:t>V1.12</a:t>
            </a:r>
            <a:endParaRPr lang="en-US" sz="3200" dirty="0">
              <a:latin typeface="Arial" pitchFamily="34" charset="0"/>
              <a:cs typeface="Arial" pitchFamily="34" charset="0"/>
            </a:endParaRPr>
          </a:p>
        </p:txBody>
      </p:sp>
      <p:sp>
        <p:nvSpPr>
          <p:cNvPr id="3" name="Subtitle 2"/>
          <p:cNvSpPr>
            <a:spLocks noGrp="1"/>
          </p:cNvSpPr>
          <p:nvPr>
            <p:ph type="subTitle" idx="1"/>
          </p:nvPr>
        </p:nvSpPr>
        <p:spPr>
          <a:xfrm>
            <a:off x="533400" y="2819400"/>
            <a:ext cx="7854696" cy="2971800"/>
          </a:xfrm>
        </p:spPr>
        <p:txBody>
          <a:bodyPr>
            <a:normAutofit/>
          </a:bodyPr>
          <a:lstStyle/>
          <a:p>
            <a:r>
              <a:rPr lang="en-U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Richard A Lawhern PhD, </a:t>
            </a:r>
            <a:br>
              <a:rPr lang="en-U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1800"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National Campaign to Protect People In Pain</a:t>
            </a:r>
            <a:br>
              <a:rPr lang="en-US" sz="1800"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i="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n-US" sz="2400" dirty="0" smtClean="0">
                <a:effectLst>
                  <a:outerShdw blurRad="38100" dist="38100" dir="2700000" algn="tl">
                    <a:srgbClr val="000000">
                      <a:alpha val="43137"/>
                    </a:srgbClr>
                  </a:outerShdw>
                </a:effectLst>
                <a:latin typeface="Arial" pitchFamily="34" charset="0"/>
                <a:cs typeface="Arial" pitchFamily="34" charset="0"/>
              </a:rPr>
              <a:t>December,</a:t>
            </a:r>
            <a:r>
              <a:rPr lang="en-US" sz="2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2025</a:t>
            </a:r>
          </a:p>
          <a:p>
            <a:pPr algn="l"/>
            <a:endParaRPr lang="en-US" sz="2400" dirty="0" smtClean="0">
              <a:effectLst>
                <a:outerShdw blurRad="38100" dist="38100" dir="2700000" algn="tl">
                  <a:srgbClr val="000000">
                    <a:alpha val="43137"/>
                  </a:srgbClr>
                </a:outerShdw>
              </a:effectLst>
              <a:latin typeface="Arial" pitchFamily="34" charset="0"/>
              <a:cs typeface="Arial" pitchFamily="34" charset="0"/>
            </a:endParaRPr>
          </a:p>
          <a:p>
            <a:pPr algn="l"/>
            <a:endParaRPr lang="en-US" sz="2400" dirty="0">
              <a:effectLst>
                <a:outerShdw blurRad="38100" dist="38100" dir="2700000" algn="tl">
                  <a:srgbClr val="000000">
                    <a:alpha val="43137"/>
                  </a:srgbClr>
                </a:outerShdw>
              </a:effectLst>
              <a:latin typeface="Arial" pitchFamily="34" charset="0"/>
              <a:cs typeface="Arial" pitchFamily="34" charset="0"/>
            </a:endParaRPr>
          </a:p>
          <a:p>
            <a:pPr algn="l"/>
            <a:r>
              <a:rPr lang="en-US" sz="1800" dirty="0" smtClean="0">
                <a:effectLst>
                  <a:outerShdw blurRad="38100" dist="38100" dir="2700000" algn="tl">
                    <a:srgbClr val="000000">
                      <a:alpha val="43137"/>
                    </a:srgbClr>
                  </a:outerShdw>
                </a:effectLst>
                <a:latin typeface="Arial" pitchFamily="34" charset="0"/>
                <a:cs typeface="Arial" pitchFamily="34" charset="0"/>
              </a:rPr>
              <a:t>For Legal Disclaimers, See Next Page</a:t>
            </a:r>
          </a:p>
          <a:p>
            <a:pPr algn="l"/>
            <a:endParaRPr lang="en-US" sz="2400" dirty="0">
              <a:effectLst>
                <a:outerShdw blurRad="38100" dist="38100" dir="2700000" algn="tl">
                  <a:srgbClr val="000000">
                    <a:alpha val="43137"/>
                  </a:srgbClr>
                </a:outerShdw>
              </a:effectLst>
              <a:latin typeface="Arial" pitchFamily="34" charset="0"/>
              <a:cs typeface="Arial" pitchFamily="34" charset="0"/>
            </a:endParaRPr>
          </a:p>
          <a:p>
            <a:endPar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5791200" y="6504801"/>
            <a:ext cx="3352800" cy="276999"/>
          </a:xfrm>
          <a:prstGeom prst="rect">
            <a:avLst/>
          </a:prstGeom>
          <a:noFill/>
        </p:spPr>
        <p:txBody>
          <a:bodyPr wrap="square" rtlCol="0">
            <a:spAutoFit/>
          </a:bodyPr>
          <a:lstStyle/>
          <a:p>
            <a:r>
              <a:rPr lang="en-US" sz="1200" dirty="0" smtClean="0">
                <a:latin typeface="Arial" pitchFamily="34" charset="0"/>
                <a:cs typeface="Arial" pitchFamily="34" charset="0"/>
              </a:rPr>
              <a:t>Defending Doctors in Adversarial Proceedings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438635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02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5" name="Title 1"/>
          <p:cNvSpPr>
            <a:spLocks noGrp="1"/>
          </p:cNvSpPr>
          <p:nvPr>
            <p:ph type="title"/>
          </p:nvPr>
        </p:nvSpPr>
        <p:spPr>
          <a:xfrm>
            <a:off x="457200" y="228600"/>
            <a:ext cx="8229600" cy="704088"/>
          </a:xfrm>
        </p:spPr>
        <p:txBody>
          <a:bodyPr>
            <a:normAutofit fontScale="90000"/>
          </a:bodyPr>
          <a:lstStyle/>
          <a:p>
            <a:r>
              <a:rPr lang="en-US" dirty="0" smtClean="0"/>
              <a:t>About Clinical Record Keeping -2-</a:t>
            </a:r>
            <a:endParaRPr lang="en-US" dirty="0"/>
          </a:p>
        </p:txBody>
      </p:sp>
      <p:sp>
        <p:nvSpPr>
          <p:cNvPr id="6" name="Content Placeholder 2"/>
          <p:cNvSpPr>
            <a:spLocks noGrp="1"/>
          </p:cNvSpPr>
          <p:nvPr>
            <p:ph idx="1"/>
          </p:nvPr>
        </p:nvSpPr>
        <p:spPr>
          <a:xfrm>
            <a:off x="457200" y="1004501"/>
            <a:ext cx="8229600" cy="5500300"/>
          </a:xfrm>
        </p:spPr>
        <p:txBody>
          <a:bodyPr>
            <a:normAutofit/>
          </a:bodyPr>
          <a:lstStyle/>
          <a:p>
            <a:r>
              <a:rPr lang="en-US" dirty="0" smtClean="0">
                <a:latin typeface="Arial" panose="020B0604020202020204" pitchFamily="34" charset="0"/>
                <a:cs typeface="Arial" panose="020B0604020202020204" pitchFamily="34" charset="0"/>
              </a:rPr>
              <a:t>Every Practice Needs a Law Firm</a:t>
            </a:r>
          </a:p>
          <a:p>
            <a:pPr lvl="1"/>
            <a:r>
              <a:rPr lang="en-US" dirty="0" smtClean="0">
                <a:latin typeface="Arial" panose="020B0604020202020204" pitchFamily="34" charset="0"/>
                <a:cs typeface="Arial" panose="020B0604020202020204" pitchFamily="34" charset="0"/>
              </a:rPr>
              <a:t>… and this course may help lawyers defend you.</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Some Practices May Need a Private Investigator</a:t>
            </a:r>
          </a:p>
          <a:p>
            <a:pPr lvl="1"/>
            <a:r>
              <a:rPr lang="en-US" dirty="0" smtClean="0">
                <a:latin typeface="Arial" panose="020B0604020202020204" pitchFamily="34" charset="0"/>
                <a:cs typeface="Arial" panose="020B0604020202020204" pitchFamily="34" charset="0"/>
              </a:rPr>
              <a:t>Detect Sham Patients employed by US DEA</a:t>
            </a:r>
          </a:p>
          <a:p>
            <a:pPr lvl="1"/>
            <a:r>
              <a:rPr lang="en-US" dirty="0" smtClean="0">
                <a:latin typeface="Arial" panose="020B0604020202020204" pitchFamily="34" charset="0"/>
                <a:cs typeface="Arial" panose="020B0604020202020204" pitchFamily="34" charset="0"/>
              </a:rPr>
              <a:t>Research past cases won or lost by your law firm</a:t>
            </a:r>
          </a:p>
          <a:p>
            <a:pPr lvl="1"/>
            <a:r>
              <a:rPr lang="en-US" dirty="0" smtClean="0">
                <a:latin typeface="Arial" panose="020B0604020202020204" pitchFamily="34" charset="0"/>
                <a:cs typeface="Arial" panose="020B0604020202020204" pitchFamily="34" charset="0"/>
              </a:rPr>
              <a:t>Research past cases tried by the presiding judge</a:t>
            </a:r>
          </a:p>
        </p:txBody>
      </p:sp>
    </p:spTree>
    <p:extLst>
      <p:ext uri="{BB962C8B-B14F-4D97-AF65-F5344CB8AC3E}">
        <p14:creationId xmlns:p14="http://schemas.microsoft.com/office/powerpoint/2010/main" val="9159306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89120"/>
          </a:xfrm>
        </p:spPr>
        <p:txBody>
          <a:bodyPr>
            <a:normAutofit/>
          </a:bodyPr>
          <a:lstStyle/>
          <a:p>
            <a:pPr marL="0" indent="0">
              <a:buNone/>
            </a:pPr>
            <a:r>
              <a:rPr lang="en-US" sz="1600" dirty="0">
                <a:latin typeface="Arial" panose="020B0604020202020204" pitchFamily="34" charset="0"/>
                <a:cs typeface="Arial" panose="020B0604020202020204" pitchFamily="34" charset="0"/>
              </a:rPr>
              <a:t>64. Richard A. Lawhern, PhD. “Comprehensive, Evidence-Based, Consensus Guidelines for Prescription of Opioids for Chronic Non-Cancer Pain from the American Society of Interventional Pain Physicians (ASIPP)”,  </a:t>
            </a:r>
            <a:r>
              <a:rPr lang="en-US" sz="1600" i="1" dirty="0">
                <a:latin typeface="Arial" panose="020B0604020202020204" pitchFamily="34" charset="0"/>
                <a:cs typeface="Arial" panose="020B0604020202020204" pitchFamily="34" charset="0"/>
              </a:rPr>
              <a:t>Harm Reduction Learning Institute, </a:t>
            </a:r>
            <a:r>
              <a:rPr lang="en-US" sz="1600" dirty="0">
                <a:latin typeface="Arial" panose="020B0604020202020204" pitchFamily="34" charset="0"/>
                <a:cs typeface="Arial" panose="020B0604020202020204" pitchFamily="34" charset="0"/>
              </a:rPr>
              <a:t> from </a:t>
            </a:r>
            <a:r>
              <a:rPr lang="en-US" sz="1600" dirty="0" err="1">
                <a:latin typeface="Arial" panose="020B0604020202020204" pitchFamily="34" charset="0"/>
                <a:cs typeface="Arial" panose="020B0604020202020204" pitchFamily="34" charset="0"/>
              </a:rPr>
              <a:t>HealthHIV</a:t>
            </a:r>
            <a:r>
              <a:rPr lang="en-US" sz="1600" dirty="0">
                <a:latin typeface="Arial" panose="020B0604020202020204" pitchFamily="34" charset="0"/>
                <a:cs typeface="Arial" panose="020B0604020202020204" pitchFamily="34" charset="0"/>
              </a:rPr>
              <a:t>, July 25, 2025, </a:t>
            </a:r>
            <a:r>
              <a:rPr lang="en-US" sz="1600" dirty="0">
                <a:latin typeface="Arial" panose="020B0604020202020204" pitchFamily="34" charset="0"/>
                <a:cs typeface="Arial" panose="020B0604020202020204" pitchFamily="34" charset="0"/>
                <a:hlinkClick r:id="rId2"/>
              </a:rPr>
              <a:t>https://reduceharmdc.org/training/guidelines-for-opioids-for-chronic-non-cancer-pain/?eType=EmailBlastContent&amp;eId=1ad4b68a-0e25-444f-b21e-efcf1f62d259</a:t>
            </a:r>
            <a:endParaRPr lang="en-US" sz="1600" dirty="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65.  Richard A Lawhern, PhD. “Opioid </a:t>
            </a:r>
            <a:r>
              <a:rPr lang="en-US" sz="1600" dirty="0">
                <a:latin typeface="Arial" panose="020B0604020202020204" pitchFamily="34" charset="0"/>
                <a:cs typeface="Arial" panose="020B0604020202020204" pitchFamily="34" charset="0"/>
              </a:rPr>
              <a:t>prescribing guidelines ignore </a:t>
            </a:r>
            <a:r>
              <a:rPr lang="en-US" sz="1600" dirty="0" smtClean="0">
                <a:latin typeface="Arial" panose="020B0604020202020204" pitchFamily="34" charset="0"/>
                <a:cs typeface="Arial" panose="020B0604020202020204" pitchFamily="34" charset="0"/>
              </a:rPr>
              <a:t>metabolism”,  </a:t>
            </a:r>
            <a:r>
              <a:rPr lang="en-US" sz="1600" i="1" dirty="0" smtClean="0">
                <a:latin typeface="Arial" panose="020B0604020202020204" pitchFamily="34" charset="0"/>
                <a:cs typeface="Arial" panose="020B0604020202020204" pitchFamily="34" charset="0"/>
              </a:rPr>
              <a:t>KevinMD</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November 7, 2025</a:t>
            </a:r>
            <a:r>
              <a:rPr lang="en-US" sz="1600" i="1"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hlinkClick r:id="rId3"/>
              </a:rPr>
              <a:t>https://</a:t>
            </a:r>
            <a:r>
              <a:rPr lang="en-US" sz="1600" i="1" dirty="0" smtClean="0">
                <a:latin typeface="Arial" panose="020B0604020202020204" pitchFamily="34" charset="0"/>
                <a:cs typeface="Arial" panose="020B0604020202020204" pitchFamily="34" charset="0"/>
                <a:hlinkClick r:id="rId3"/>
              </a:rPr>
              <a:t>kevinmd.com/2025/11/opioid-prescribing-guidelines-ignore-metabolism.html</a:t>
            </a:r>
            <a:endParaRPr lang="en-US" sz="1600" i="1" dirty="0" smtClean="0">
              <a:latin typeface="Arial" panose="020B0604020202020204" pitchFamily="34" charset="0"/>
              <a:cs typeface="Arial" panose="020B0604020202020204" pitchFamily="34" charset="0"/>
            </a:endParaRPr>
          </a:p>
          <a:p>
            <a:pPr marL="0" indent="0">
              <a:buNone/>
            </a:pPr>
            <a:endParaRPr lang="en-US" sz="1600" i="1" dirty="0">
              <a:latin typeface="Arial" panose="020B0604020202020204" pitchFamily="34" charset="0"/>
              <a:cs typeface="Arial" panose="020B0604020202020204" pitchFamily="34" charset="0"/>
            </a:endParaRPr>
          </a:p>
          <a:p>
            <a:pPr marL="0" indent="0">
              <a:buNone/>
            </a:pPr>
            <a:r>
              <a:rPr lang="en-US" sz="1600" dirty="0" smtClean="0">
                <a:latin typeface="Arial" panose="020B0604020202020204" pitchFamily="34" charset="0"/>
                <a:cs typeface="Arial" panose="020B0604020202020204" pitchFamily="34" charset="0"/>
              </a:rPr>
              <a:t>66. Richard A. Lawhern, PhD, “Modified DSM-5 Opioid Use Disorder Criteria for Pain Patients”  </a:t>
            </a:r>
            <a:r>
              <a:rPr lang="en-US" sz="1600" i="1" dirty="0" smtClean="0">
                <a:latin typeface="Arial" panose="020B0604020202020204" pitchFamily="34" charset="0"/>
                <a:cs typeface="Arial" panose="020B0604020202020204" pitchFamily="34" charset="0"/>
              </a:rPr>
              <a:t>KevinMD, </a:t>
            </a:r>
            <a:r>
              <a:rPr lang="en-US" sz="1600" dirty="0" smtClean="0">
                <a:latin typeface="Arial" panose="020B0604020202020204" pitchFamily="34" charset="0"/>
                <a:cs typeface="Arial" panose="020B0604020202020204" pitchFamily="34" charset="0"/>
              </a:rPr>
              <a:t>December 1, </a:t>
            </a:r>
            <a:r>
              <a:rPr lang="en-US" sz="1600" dirty="0">
                <a:latin typeface="Arial" panose="020B0604020202020204" pitchFamily="34" charset="0"/>
                <a:cs typeface="Arial" panose="020B0604020202020204" pitchFamily="34" charset="0"/>
              </a:rPr>
              <a:t>2025, </a:t>
            </a:r>
            <a:r>
              <a:rPr lang="en-US" sz="1600" dirty="0">
                <a:latin typeface="Arial" panose="020B0604020202020204" pitchFamily="34" charset="0"/>
                <a:cs typeface="Arial" panose="020B0604020202020204" pitchFamily="34" charset="0"/>
                <a:hlinkClick r:id="rId4"/>
              </a:rPr>
              <a:t>https://</a:t>
            </a:r>
            <a:r>
              <a:rPr lang="en-US" sz="1600" dirty="0" smtClean="0">
                <a:latin typeface="Arial" panose="020B0604020202020204" pitchFamily="34" charset="0"/>
                <a:cs typeface="Arial" panose="020B0604020202020204" pitchFamily="34" charset="0"/>
                <a:hlinkClick r:id="rId4"/>
              </a:rPr>
              <a:t>kevinmd.com/2025/12/modified-dsm-5-opioid-use-disorder-criteria-for-pain-patients.html</a:t>
            </a:r>
            <a:endParaRPr lang="en-US" sz="1600" dirty="0" smtClean="0">
              <a:latin typeface="Arial" panose="020B0604020202020204" pitchFamily="34" charset="0"/>
              <a:cs typeface="Arial" panose="020B0604020202020204" pitchFamily="34" charset="0"/>
            </a:endParaRPr>
          </a:p>
          <a:p>
            <a:pPr marL="0" indent="0">
              <a:buNone/>
            </a:pPr>
            <a:endParaRPr lang="en-US" sz="1600" dirty="0" smtClean="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Title 1"/>
          <p:cNvSpPr txBox="1">
            <a:spLocks/>
          </p:cNvSpPr>
          <p:nvPr/>
        </p:nvSpPr>
        <p:spPr>
          <a:xfrm>
            <a:off x="457200" y="7620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References 12 </a:t>
            </a:r>
            <a:endParaRPr lang="en-US" sz="3600" dirty="0"/>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094170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04088"/>
          </a:xfrm>
        </p:spPr>
        <p:txBody>
          <a:bodyPr>
            <a:noAutofit/>
          </a:bodyPr>
          <a:lstStyle/>
          <a:p>
            <a:r>
              <a:rPr lang="en-US" sz="4000" dirty="0" smtClean="0">
                <a:latin typeface="Arial" panose="020B0604020202020204" pitchFamily="34" charset="0"/>
                <a:cs typeface="Arial" panose="020B0604020202020204" pitchFamily="34" charset="0"/>
              </a:rPr>
              <a:t>About Clinical Record Keeping -3-</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4389120"/>
          </a:xfrm>
        </p:spPr>
        <p:txBody>
          <a:bodyPr/>
          <a:lstStyle/>
          <a:p>
            <a:r>
              <a:rPr lang="en-US" dirty="0" smtClean="0">
                <a:latin typeface="Arial" panose="020B0604020202020204" pitchFamily="34" charset="0"/>
                <a:cs typeface="Arial" panose="020B0604020202020204" pitchFamily="34" charset="0"/>
              </a:rPr>
              <a:t>A further dimension of “record keeping” is for clinicians to find and </a:t>
            </a:r>
            <a:r>
              <a:rPr lang="en-US" i="1" dirty="0" smtClean="0">
                <a:solidFill>
                  <a:srgbClr val="FF0000"/>
                </a:solidFill>
                <a:latin typeface="Arial" panose="020B0604020202020204" pitchFamily="34" charset="0"/>
                <a:cs typeface="Arial" panose="020B0604020202020204" pitchFamily="34" charset="0"/>
              </a:rPr>
              <a:t>read</a:t>
            </a:r>
            <a:r>
              <a:rPr lang="en-US" dirty="0" smtClean="0">
                <a:solidFill>
                  <a:srgbClr val="FF000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their own State prescribing and treatment guidelines.</a:t>
            </a:r>
          </a:p>
          <a:p>
            <a:pPr lvl="1"/>
            <a:r>
              <a:rPr lang="en-US" dirty="0" smtClean="0">
                <a:latin typeface="Arial" panose="020B0604020202020204" pitchFamily="34" charset="0"/>
                <a:cs typeface="Arial" panose="020B0604020202020204" pitchFamily="34" charset="0"/>
              </a:rPr>
              <a:t>You should also know the </a:t>
            </a:r>
            <a:r>
              <a:rPr lang="en-US" i="1" dirty="0" smtClean="0">
                <a:solidFill>
                  <a:srgbClr val="FF0000"/>
                </a:solidFill>
                <a:latin typeface="Arial" panose="020B0604020202020204" pitchFamily="34" charset="0"/>
                <a:cs typeface="Arial" panose="020B0604020202020204" pitchFamily="34" charset="0"/>
              </a:rPr>
              <a:t>date</a:t>
            </a:r>
            <a:r>
              <a:rPr lang="en-US" dirty="0" smtClean="0">
                <a:solidFill>
                  <a:srgbClr val="FF000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of those guidelines.</a:t>
            </a:r>
          </a:p>
          <a:p>
            <a:pPr lvl="1"/>
            <a:r>
              <a:rPr lang="en-US" dirty="0" smtClean="0">
                <a:latin typeface="Arial" panose="020B0604020202020204" pitchFamily="34" charset="0"/>
                <a:cs typeface="Arial" panose="020B0604020202020204" pitchFamily="34" charset="0"/>
              </a:rPr>
              <a:t>Guidelines should be available on the website of your State Medical Board</a:t>
            </a:r>
          </a:p>
          <a:p>
            <a:pPr lvl="1"/>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lternately, you can find the current version at </a:t>
            </a:r>
            <a:r>
              <a:rPr lang="en-US" dirty="0" smtClean="0">
                <a:latin typeface="Arial" panose="020B0604020202020204" pitchFamily="34" charset="0"/>
                <a:cs typeface="Arial" panose="020B0604020202020204" pitchFamily="34" charset="0"/>
                <a:hlinkClick r:id="rId2"/>
              </a:rPr>
              <a:t>http://Perplexity.ai</a:t>
            </a:r>
            <a:endParaRPr lang="en-US" dirty="0" smtClean="0">
              <a:latin typeface="Arial" panose="020B0604020202020204" pitchFamily="34" charset="0"/>
              <a:cs typeface="Arial" panose="020B0604020202020204" pitchFamily="34" charset="0"/>
            </a:endParaRPr>
          </a:p>
          <a:p>
            <a:pPr marL="393192" lvl="1" indent="0">
              <a:buNone/>
            </a:pP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54102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30961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610600" cy="1143000"/>
          </a:xfrm>
        </p:spPr>
        <p:txBody>
          <a:bodyPr>
            <a:noAutofit/>
          </a:bodyPr>
          <a:lstStyle/>
          <a:p>
            <a:pPr algn="ctr"/>
            <a:r>
              <a:rPr lang="en-US" sz="4000" dirty="0" smtClean="0"/>
              <a:t>Context of Adversarial Proceedings</a:t>
            </a:r>
            <a:br>
              <a:rPr lang="en-US" sz="4000" dirty="0" smtClean="0"/>
            </a:br>
            <a:r>
              <a:rPr lang="en-US" sz="2800" dirty="0" smtClean="0"/>
              <a:t>Problems, Realities, Legislative Solutions</a:t>
            </a:r>
            <a:r>
              <a:rPr lang="en-US" sz="1600" dirty="0" smtClean="0"/>
              <a:t> </a:t>
            </a:r>
            <a:r>
              <a:rPr lang="en-US" sz="4000" dirty="0" smtClean="0"/>
              <a:t/>
            </a:r>
            <a:br>
              <a:rPr lang="en-US" sz="4000" dirty="0" smtClean="0"/>
            </a:br>
            <a:r>
              <a:rPr lang="en-US" sz="4000" dirty="0" smtClean="0"/>
              <a:t/>
            </a:r>
            <a:br>
              <a:rPr lang="en-US" sz="4000" dirty="0" smtClean="0"/>
            </a:br>
            <a:r>
              <a:rPr lang="en-US" sz="2800" dirty="0" smtClean="0"/>
              <a:t>2024 Briefings </a:t>
            </a:r>
            <a:br>
              <a:rPr lang="en-US" sz="2800" dirty="0" smtClean="0"/>
            </a:br>
            <a:r>
              <a:rPr lang="en-US" sz="2800" dirty="0" smtClean="0"/>
              <a:t>to Senior FDA and NIDA Officials</a:t>
            </a:r>
            <a:endParaRPr lang="en-US" sz="4800" dirty="0"/>
          </a:p>
        </p:txBody>
      </p:sp>
      <p:sp>
        <p:nvSpPr>
          <p:cNvPr id="4" name="TextBox 3"/>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219337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088"/>
            <a:ext cx="8229600" cy="667512"/>
          </a:xfrm>
        </p:spPr>
        <p:txBody>
          <a:bodyPr>
            <a:noAutofit/>
          </a:bodyPr>
          <a:lstStyle/>
          <a:p>
            <a:r>
              <a:rPr lang="en-US" sz="3600" dirty="0" smtClean="0"/>
              <a:t>The </a:t>
            </a:r>
            <a:r>
              <a:rPr lang="en-US" sz="3600" i="1" dirty="0" smtClean="0"/>
              <a:t>Real</a:t>
            </a:r>
            <a:r>
              <a:rPr lang="en-US" sz="3600" dirty="0" smtClean="0"/>
              <a:t> US Opioid Crisis – Problems</a:t>
            </a:r>
            <a:br>
              <a:rPr lang="en-US" sz="3600" dirty="0" smtClean="0"/>
            </a:br>
            <a:r>
              <a:rPr lang="en-US" sz="2000" dirty="0" smtClean="0">
                <a:latin typeface="Arial" pitchFamily="34" charset="0"/>
                <a:cs typeface="Arial" pitchFamily="34" charset="0"/>
              </a:rPr>
              <a:t>           Presentation to US FDA/CDER, July 23, 2024 </a:t>
            </a:r>
            <a:endParaRPr lang="en-US" sz="2000" dirty="0">
              <a:latin typeface="Arial" pitchFamily="34" charset="0"/>
              <a:cs typeface="Arial" pitchFamily="34" charset="0"/>
            </a:endParaRPr>
          </a:p>
        </p:txBody>
      </p:sp>
      <p:sp>
        <p:nvSpPr>
          <p:cNvPr id="3" name="Content Placeholder 2"/>
          <p:cNvSpPr>
            <a:spLocks noGrp="1"/>
          </p:cNvSpPr>
          <p:nvPr>
            <p:ph idx="1"/>
          </p:nvPr>
        </p:nvSpPr>
        <p:spPr>
          <a:xfrm>
            <a:off x="381000" y="1447800"/>
            <a:ext cx="8458200" cy="4724400"/>
          </a:xfrm>
        </p:spPr>
        <p:txBody>
          <a:bodyPr>
            <a:normAutofit fontScale="92500" lnSpcReduction="20000"/>
          </a:bodyPr>
          <a:lstStyle/>
          <a:p>
            <a:r>
              <a:rPr lang="en-US" dirty="0" smtClean="0">
                <a:latin typeface="Arial" pitchFamily="34" charset="0"/>
                <a:cs typeface="Arial" pitchFamily="34" charset="0"/>
              </a:rPr>
              <a:t>Deserted patients are dying of medical collapse &amp; suicide.</a:t>
            </a:r>
          </a:p>
          <a:p>
            <a:pPr lvl="2"/>
            <a:r>
              <a:rPr lang="en-US" dirty="0" smtClean="0">
                <a:latin typeface="Arial" pitchFamily="34" charset="0"/>
                <a:cs typeface="Arial" pitchFamily="34" charset="0"/>
              </a:rPr>
              <a:t>Community clinics are refusing new patients for pain management, force-tapering legacy patients off opioid therapy or discharging them</a:t>
            </a:r>
          </a:p>
          <a:p>
            <a:pPr lvl="2"/>
            <a:r>
              <a:rPr lang="en-US" dirty="0" smtClean="0">
                <a:latin typeface="Arial" pitchFamily="34" charset="0"/>
                <a:cs typeface="Arial" pitchFamily="34" charset="0"/>
              </a:rPr>
              <a:t>Over-regulated pharmacies are denying medically necessary prescriptions to desperate patients</a:t>
            </a:r>
          </a:p>
          <a:p>
            <a:pPr lvl="2"/>
            <a:r>
              <a:rPr lang="en-US" dirty="0" smtClean="0">
                <a:latin typeface="Arial" pitchFamily="34" charset="0"/>
                <a:cs typeface="Arial" pitchFamily="34" charset="0"/>
              </a:rPr>
              <a:t>Major artificial shortages of controlled drugs are being caused by National Opioid Settlement</a:t>
            </a:r>
          </a:p>
          <a:p>
            <a:pPr lvl="2"/>
            <a:endParaRPr lang="en-US" dirty="0">
              <a:latin typeface="Arial" pitchFamily="34" charset="0"/>
              <a:cs typeface="Arial" pitchFamily="34" charset="0"/>
            </a:endParaRPr>
          </a:p>
          <a:p>
            <a:r>
              <a:rPr lang="en-US" dirty="0">
                <a:latin typeface="Arial" pitchFamily="34" charset="0"/>
                <a:cs typeface="Arial" pitchFamily="34" charset="0"/>
              </a:rPr>
              <a:t>American pain medicine has been criminalized by </a:t>
            </a:r>
            <a:r>
              <a:rPr lang="en-US" dirty="0" smtClean="0">
                <a:latin typeface="Arial" pitchFamily="34" charset="0"/>
                <a:cs typeface="Arial" pitchFamily="34" charset="0"/>
              </a:rPr>
              <a:t>Federal and State intrusion</a:t>
            </a:r>
            <a:r>
              <a:rPr lang="en-US" dirty="0">
                <a:latin typeface="Arial" pitchFamily="34" charset="0"/>
                <a:cs typeface="Arial" pitchFamily="34" charset="0"/>
              </a:rPr>
              <a:t>.</a:t>
            </a:r>
          </a:p>
          <a:p>
            <a:pPr lvl="2"/>
            <a:r>
              <a:rPr lang="en-US" dirty="0">
                <a:latin typeface="Arial" pitchFamily="34" charset="0"/>
                <a:cs typeface="Arial" pitchFamily="34" charset="0"/>
              </a:rPr>
              <a:t>CDC, Veterans </a:t>
            </a:r>
            <a:r>
              <a:rPr lang="en-US" dirty="0" smtClean="0">
                <a:latin typeface="Arial" pitchFamily="34" charset="0"/>
                <a:cs typeface="Arial" pitchFamily="34" charset="0"/>
              </a:rPr>
              <a:t>Administration and State </a:t>
            </a:r>
            <a:r>
              <a:rPr lang="en-US" dirty="0">
                <a:latin typeface="Arial" pitchFamily="34" charset="0"/>
                <a:cs typeface="Arial" pitchFamily="34" charset="0"/>
              </a:rPr>
              <a:t>“prescribing guidelines” </a:t>
            </a:r>
            <a:r>
              <a:rPr lang="en-US" dirty="0" smtClean="0">
                <a:latin typeface="Arial" pitchFamily="34" charset="0"/>
                <a:cs typeface="Arial" pitchFamily="34" charset="0"/>
              </a:rPr>
              <a:t>are based </a:t>
            </a:r>
            <a:r>
              <a:rPr lang="en-US" dirty="0">
                <a:latin typeface="Arial" pitchFamily="34" charset="0"/>
                <a:cs typeface="Arial" pitchFamily="34" charset="0"/>
              </a:rPr>
              <a:t>on political agendas, not science.</a:t>
            </a:r>
          </a:p>
          <a:p>
            <a:pPr lvl="2"/>
            <a:r>
              <a:rPr lang="en-US" dirty="0">
                <a:latin typeface="Arial" pitchFamily="34" charset="0"/>
                <a:cs typeface="Arial" pitchFamily="34" charset="0"/>
              </a:rPr>
              <a:t>DEA is driving doctors out of practice, fearing sanctions or prosecution for “over-prescribing” pain relief</a:t>
            </a:r>
            <a:r>
              <a:rPr lang="en-US" dirty="0" smtClean="0">
                <a:latin typeface="Arial" pitchFamily="34" charset="0"/>
                <a:cs typeface="Arial" pitchFamily="34" charset="0"/>
              </a:rPr>
              <a:t>.</a:t>
            </a:r>
          </a:p>
          <a:p>
            <a:pPr lvl="2"/>
            <a:r>
              <a:rPr lang="en-US" dirty="0" smtClean="0">
                <a:latin typeface="Arial" pitchFamily="34" charset="0"/>
                <a:cs typeface="Arial" pitchFamily="34" charset="0"/>
              </a:rPr>
              <a:t>Some doctors are being railroaded into prison by malicious prosecution.</a:t>
            </a:r>
          </a:p>
        </p:txBody>
      </p:sp>
      <p:sp>
        <p:nvSpPr>
          <p:cNvPr id="5" name="TextBox 4"/>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752488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77500" lnSpcReduction="20000"/>
          </a:bodyPr>
          <a:lstStyle/>
          <a:p>
            <a:r>
              <a:rPr lang="en-US" dirty="0">
                <a:latin typeface="Arial" pitchFamily="34" charset="0"/>
                <a:cs typeface="Arial" pitchFamily="34" charset="0"/>
              </a:rPr>
              <a:t>Patients receiving adequate pain treatment with opioids are functioning, productive members of society.  W</a:t>
            </a:r>
            <a:r>
              <a:rPr lang="en-US" dirty="0" smtClean="0">
                <a:latin typeface="Arial" pitchFamily="34" charset="0"/>
                <a:cs typeface="Arial" pitchFamily="34" charset="0"/>
              </a:rPr>
              <a:t>hen pain is undertreated</a:t>
            </a:r>
            <a:r>
              <a:rPr lang="en-US" dirty="0">
                <a:latin typeface="Arial" pitchFamily="34" charset="0"/>
                <a:cs typeface="Arial" pitchFamily="34" charset="0"/>
              </a:rPr>
              <a:t>, </a:t>
            </a:r>
            <a:r>
              <a:rPr lang="en-US" dirty="0" smtClean="0">
                <a:latin typeface="Arial" pitchFamily="34" charset="0"/>
                <a:cs typeface="Arial" pitchFamily="34" charset="0"/>
              </a:rPr>
              <a:t>they </a:t>
            </a:r>
            <a:r>
              <a:rPr lang="en-US" dirty="0">
                <a:latin typeface="Arial" pitchFamily="34" charset="0"/>
                <a:cs typeface="Arial" pitchFamily="34" charset="0"/>
              </a:rPr>
              <a:t>suffer </a:t>
            </a:r>
            <a:r>
              <a:rPr lang="en-US" dirty="0" smtClean="0">
                <a:latin typeface="Arial" pitchFamily="34" charset="0"/>
                <a:cs typeface="Arial" pitchFamily="34" charset="0"/>
              </a:rPr>
              <a:t>inhumanely and become disabled.  </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The </a:t>
            </a:r>
            <a:r>
              <a:rPr lang="en-US" i="1" dirty="0" smtClean="0">
                <a:latin typeface="Arial" pitchFamily="34" charset="0"/>
                <a:cs typeface="Arial" pitchFamily="34" charset="0"/>
              </a:rPr>
              <a:t>real</a:t>
            </a:r>
            <a:r>
              <a:rPr lang="en-US" dirty="0" smtClean="0">
                <a:latin typeface="Arial" pitchFamily="34" charset="0"/>
                <a:cs typeface="Arial" pitchFamily="34" charset="0"/>
              </a:rPr>
              <a:t> US opioid crisis is dominated by street drugs, not prescriptions of doctors to their patients.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Risk of opioid addiction or overdose in medical patients is too low to measure accurately.</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The best predictor for overdose or suicide risk in medical patients is a history of severe mental health problems – not opioid prescription type, dose or duration.  </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US CDC and VA prescribing guidelines ignore these realities.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DEA prosecutors target prescribers, ignoring these realities – long known to the Agency – penalizing practices fully authorized by FDA.</a:t>
            </a:r>
          </a:p>
          <a:p>
            <a:endParaRPr lang="en-US" dirty="0">
              <a:latin typeface="Arial" pitchFamily="34" charset="0"/>
              <a:cs typeface="Arial" pitchFamily="34" charset="0"/>
            </a:endParaRPr>
          </a:p>
        </p:txBody>
      </p:sp>
      <p:sp>
        <p:nvSpPr>
          <p:cNvPr id="4" name="Title 1"/>
          <p:cNvSpPr txBox="1">
            <a:spLocks/>
          </p:cNvSpPr>
          <p:nvPr/>
        </p:nvSpPr>
        <p:spPr>
          <a:xfrm>
            <a:off x="457200" y="22860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The </a:t>
            </a:r>
            <a:r>
              <a:rPr lang="en-US" sz="3600" i="1" dirty="0" smtClean="0"/>
              <a:t>Real</a:t>
            </a:r>
            <a:r>
              <a:rPr lang="en-US" sz="3600" dirty="0" smtClean="0"/>
              <a:t> Opioid Crisis - </a:t>
            </a:r>
            <a:r>
              <a:rPr lang="en-US" sz="4000" dirty="0" smtClean="0"/>
              <a:t>Realities </a:t>
            </a:r>
            <a:r>
              <a:rPr lang="en-US" sz="2000" dirty="0">
                <a:latin typeface="Arial" pitchFamily="34" charset="0"/>
                <a:cs typeface="Arial" pitchFamily="34" charset="0"/>
              </a:rPr>
              <a:t>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Presentation </a:t>
            </a:r>
            <a:r>
              <a:rPr lang="en-US" sz="2000" dirty="0">
                <a:latin typeface="Arial" pitchFamily="34" charset="0"/>
                <a:cs typeface="Arial" pitchFamily="34" charset="0"/>
              </a:rPr>
              <a:t>to US FDA, July 23, </a:t>
            </a:r>
            <a:r>
              <a:rPr lang="en-US" sz="2000" dirty="0" smtClean="0">
                <a:latin typeface="Arial" pitchFamily="34" charset="0"/>
                <a:cs typeface="Arial" pitchFamily="34" charset="0"/>
              </a:rPr>
              <a:t>2024</a:t>
            </a:r>
            <a:endParaRPr lang="en-US" sz="2000" dirty="0"/>
          </a:p>
        </p:txBody>
      </p:sp>
      <p:sp>
        <p:nvSpPr>
          <p:cNvPr id="5" name="TextBox 4"/>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97877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05800" cy="5334000"/>
          </a:xfrm>
        </p:spPr>
        <p:txBody>
          <a:bodyPr>
            <a:noAutofit/>
          </a:bodyPr>
          <a:lstStyle/>
          <a:p>
            <a:r>
              <a:rPr lang="en-US" sz="1600" dirty="0" smtClean="0">
                <a:latin typeface="Arial" pitchFamily="34" charset="0"/>
                <a:cs typeface="Arial" pitchFamily="34" charset="0"/>
              </a:rPr>
              <a:t>Repeal or amend Controlled Substances Act of 1970.</a:t>
            </a:r>
          </a:p>
          <a:p>
            <a:pPr lvl="2"/>
            <a:r>
              <a:rPr lang="en-US" sz="1400" dirty="0" smtClean="0">
                <a:latin typeface="Arial" pitchFamily="34" charset="0"/>
                <a:cs typeface="Arial" pitchFamily="34" charset="0"/>
              </a:rPr>
              <a:t>Rescind DEA authority to set production quotas of scheduled drugs</a:t>
            </a:r>
          </a:p>
          <a:p>
            <a:pPr lvl="2"/>
            <a:r>
              <a:rPr lang="en-US" sz="1400" dirty="0" smtClean="0">
                <a:latin typeface="Arial" pitchFamily="34" charset="0"/>
                <a:cs typeface="Arial" pitchFamily="34" charset="0"/>
              </a:rPr>
              <a:t>Stop pre-trial asset seizures, coercion of doctors and employees, paid testimony by  </a:t>
            </a:r>
            <a:br>
              <a:rPr lang="en-US" sz="1400" dirty="0" smtClean="0">
                <a:latin typeface="Arial" pitchFamily="34" charset="0"/>
                <a:cs typeface="Arial" pitchFamily="34" charset="0"/>
              </a:rPr>
            </a:br>
            <a:r>
              <a:rPr lang="en-US" sz="1400" dirty="0" smtClean="0">
                <a:latin typeface="Arial" pitchFamily="34" charset="0"/>
                <a:cs typeface="Arial" pitchFamily="34" charset="0"/>
              </a:rPr>
              <a:t>     unqualified or plea-bargained “expert” witnesses</a:t>
            </a:r>
          </a:p>
          <a:p>
            <a:pPr lvl="2"/>
            <a:r>
              <a:rPr lang="en-US" sz="1400" dirty="0" smtClean="0">
                <a:latin typeface="Arial" pitchFamily="34" charset="0"/>
                <a:cs typeface="Arial" pitchFamily="34" charset="0"/>
              </a:rPr>
              <a:t>Eliminate “red flag” restrictions not mandated by law or published regulations</a:t>
            </a:r>
          </a:p>
          <a:p>
            <a:pPr lvl="2"/>
            <a:r>
              <a:rPr lang="en-US" sz="1400" dirty="0" smtClean="0">
                <a:latin typeface="Arial" pitchFamily="34" charset="0"/>
                <a:cs typeface="Arial" pitchFamily="34" charset="0"/>
              </a:rPr>
              <a:t>Implement </a:t>
            </a:r>
            <a:r>
              <a:rPr lang="en-US" sz="1400" dirty="0">
                <a:latin typeface="Arial" pitchFamily="34" charset="0"/>
                <a:cs typeface="Arial" pitchFamily="34" charset="0"/>
              </a:rPr>
              <a:t>SCOTUS </a:t>
            </a:r>
            <a:r>
              <a:rPr lang="en-US" sz="1400" dirty="0" smtClean="0">
                <a:latin typeface="Arial" pitchFamily="34" charset="0"/>
                <a:cs typeface="Arial" pitchFamily="34" charset="0"/>
              </a:rPr>
              <a:t>ruling in </a:t>
            </a:r>
            <a:r>
              <a:rPr lang="en-US" sz="1400" dirty="0">
                <a:latin typeface="Arial" pitchFamily="34" charset="0"/>
                <a:cs typeface="Arial" pitchFamily="34" charset="0"/>
              </a:rPr>
              <a:t>“Ruan vs. United States</a:t>
            </a:r>
            <a:r>
              <a:rPr lang="en-US" sz="1400" dirty="0" smtClean="0">
                <a:latin typeface="Arial" pitchFamily="34" charset="0"/>
                <a:cs typeface="Arial" pitchFamily="34" charset="0"/>
              </a:rPr>
              <a:t>”</a:t>
            </a:r>
          </a:p>
          <a:p>
            <a:pPr lvl="2"/>
            <a:r>
              <a:rPr lang="en-US" sz="1400" dirty="0" smtClean="0">
                <a:latin typeface="Arial" pitchFamily="34" charset="0"/>
                <a:cs typeface="Arial" pitchFamily="34" charset="0"/>
              </a:rPr>
              <a:t>Restrict DEA mission to interdiction of illegal drug importation or manufacture</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lvl="1"/>
            <a:r>
              <a:rPr lang="en-US" sz="1600" dirty="0" smtClean="0">
                <a:latin typeface="Arial" pitchFamily="34" charset="0"/>
                <a:cs typeface="Arial" pitchFamily="34" charset="0"/>
              </a:rPr>
              <a:t>Repeal “Injunctive Relief” clauses from National Opioid Settlement</a:t>
            </a:r>
          </a:p>
          <a:p>
            <a:pPr lvl="2"/>
            <a:r>
              <a:rPr lang="en-US" sz="1400" dirty="0" smtClean="0">
                <a:latin typeface="Arial" pitchFamily="34" charset="0"/>
                <a:cs typeface="Arial" pitchFamily="34" charset="0"/>
              </a:rPr>
              <a:t>Abolish bureaucratic over-regulation and prescribing thresholds</a:t>
            </a:r>
            <a:br>
              <a:rPr lang="en-US" sz="1400" dirty="0" smtClean="0">
                <a:latin typeface="Arial" pitchFamily="34" charset="0"/>
                <a:cs typeface="Arial" pitchFamily="34" charset="0"/>
              </a:rPr>
            </a:br>
            <a:endParaRPr lang="en-US" sz="1400" dirty="0">
              <a:latin typeface="Arial" pitchFamily="34" charset="0"/>
              <a:cs typeface="Arial" pitchFamily="34" charset="0"/>
            </a:endParaRPr>
          </a:p>
          <a:p>
            <a:pPr lvl="1"/>
            <a:r>
              <a:rPr lang="en-US" sz="1600" dirty="0" smtClean="0">
                <a:latin typeface="Arial" pitchFamily="34" charset="0"/>
                <a:cs typeface="Arial" pitchFamily="34" charset="0"/>
              </a:rPr>
              <a:t>Repeal </a:t>
            </a:r>
            <a:r>
              <a:rPr lang="en-US" sz="1600" dirty="0">
                <a:latin typeface="Arial" pitchFamily="34" charset="0"/>
                <a:cs typeface="Arial" pitchFamily="34" charset="0"/>
              </a:rPr>
              <a:t>Veterans Administration Mission Act of </a:t>
            </a:r>
            <a:r>
              <a:rPr lang="en-US" sz="1600" dirty="0" smtClean="0">
                <a:latin typeface="Arial" pitchFamily="34" charset="0"/>
                <a:cs typeface="Arial" pitchFamily="34" charset="0"/>
              </a:rPr>
              <a:t>2019</a:t>
            </a:r>
            <a:br>
              <a:rPr lang="en-US" sz="1600" dirty="0" smtClean="0">
                <a:latin typeface="Arial" pitchFamily="34" charset="0"/>
                <a:cs typeface="Arial" pitchFamily="34" charset="0"/>
              </a:rPr>
            </a:br>
            <a:endParaRPr lang="en-US" sz="1600" dirty="0">
              <a:latin typeface="Arial" pitchFamily="34" charset="0"/>
              <a:cs typeface="Arial" pitchFamily="34" charset="0"/>
            </a:endParaRPr>
          </a:p>
          <a:p>
            <a:pPr lvl="1"/>
            <a:r>
              <a:rPr lang="en-US" sz="1600" dirty="0">
                <a:latin typeface="Arial" pitchFamily="34" charset="0"/>
                <a:cs typeface="Arial" pitchFamily="34" charset="0"/>
              </a:rPr>
              <a:t>Repudiate and withdraw CDC, </a:t>
            </a:r>
            <a:r>
              <a:rPr lang="en-US" sz="1600" dirty="0" smtClean="0">
                <a:latin typeface="Arial" pitchFamily="34" charset="0"/>
                <a:cs typeface="Arial" pitchFamily="34" charset="0"/>
              </a:rPr>
              <a:t>VA </a:t>
            </a:r>
            <a:r>
              <a:rPr lang="en-US" sz="1600" dirty="0">
                <a:latin typeface="Arial" pitchFamily="34" charset="0"/>
                <a:cs typeface="Arial" pitchFamily="34" charset="0"/>
              </a:rPr>
              <a:t>opioid </a:t>
            </a:r>
            <a:r>
              <a:rPr lang="en-US" sz="1600" dirty="0" smtClean="0">
                <a:latin typeface="Arial" pitchFamily="34" charset="0"/>
                <a:cs typeface="Arial" pitchFamily="34" charset="0"/>
              </a:rPr>
              <a:t>guidelines</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Return oversight of medical </a:t>
            </a:r>
            <a:r>
              <a:rPr lang="en-US" sz="1600" dirty="0">
                <a:latin typeface="Arial" pitchFamily="34" charset="0"/>
                <a:cs typeface="Arial" pitchFamily="34" charset="0"/>
              </a:rPr>
              <a:t>p</a:t>
            </a:r>
            <a:r>
              <a:rPr lang="en-US" sz="1600" dirty="0" smtClean="0">
                <a:latin typeface="Arial" pitchFamily="34" charset="0"/>
                <a:cs typeface="Arial" pitchFamily="34" charset="0"/>
              </a:rPr>
              <a:t>rofessionals to State Medical Boards in non-judicial proceedings.  </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Major National funding is needed for new trials of prescription drug safety, effectiveness, and side effects</a:t>
            </a:r>
          </a:p>
          <a:p>
            <a:pPr lvl="1"/>
            <a:r>
              <a:rPr lang="en-US" sz="1600" dirty="0" smtClean="0">
                <a:latin typeface="Arial" pitchFamily="34" charset="0"/>
                <a:cs typeface="Arial" pitchFamily="34" charset="0"/>
              </a:rPr>
              <a:t>Protocols addressing effects of genetically mediated drug metabolism</a:t>
            </a:r>
            <a:endParaRPr lang="en-US" sz="1600" dirty="0">
              <a:latin typeface="Arial" pitchFamily="34" charset="0"/>
              <a:cs typeface="Arial" pitchFamily="34" charset="0"/>
            </a:endParaRPr>
          </a:p>
        </p:txBody>
      </p:sp>
      <p:sp>
        <p:nvSpPr>
          <p:cNvPr id="4" name="Title 1"/>
          <p:cNvSpPr txBox="1">
            <a:spLocks/>
          </p:cNvSpPr>
          <p:nvPr/>
        </p:nvSpPr>
        <p:spPr>
          <a:xfrm>
            <a:off x="457200" y="323088"/>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The </a:t>
            </a:r>
            <a:r>
              <a:rPr lang="en-US" sz="3600" i="1" dirty="0" smtClean="0"/>
              <a:t>Real</a:t>
            </a:r>
            <a:r>
              <a:rPr lang="en-US" sz="3600" dirty="0" smtClean="0"/>
              <a:t> Opioid Crisis – Legislative Solutions</a:t>
            </a:r>
            <a:r>
              <a:rPr lang="en-US" sz="3600" dirty="0" smtClean="0">
                <a:latin typeface="Arial" pitchFamily="34" charset="0"/>
                <a:cs typeface="Arial" pitchFamily="34" charset="0"/>
              </a:rPr>
              <a:t> </a:t>
            </a:r>
            <a:br>
              <a:rPr lang="en-US" sz="3600" dirty="0" smtClean="0">
                <a:latin typeface="Arial" pitchFamily="34" charset="0"/>
                <a:cs typeface="Arial" pitchFamily="34" charset="0"/>
              </a:rPr>
            </a:br>
            <a:r>
              <a:rPr lang="en-US" sz="2000" dirty="0" smtClean="0">
                <a:latin typeface="Arial" pitchFamily="34" charset="0"/>
                <a:cs typeface="Arial" pitchFamily="34" charset="0"/>
              </a:rPr>
              <a:t>          Presentation </a:t>
            </a:r>
            <a:r>
              <a:rPr lang="en-US" sz="2000" dirty="0">
                <a:latin typeface="Arial" pitchFamily="34" charset="0"/>
                <a:cs typeface="Arial" pitchFamily="34" charset="0"/>
              </a:rPr>
              <a:t>to US FDA, July 23, </a:t>
            </a:r>
            <a:r>
              <a:rPr lang="en-US" sz="2000" dirty="0" smtClean="0">
                <a:latin typeface="Arial" pitchFamily="34" charset="0"/>
                <a:cs typeface="Arial" pitchFamily="34" charset="0"/>
              </a:rPr>
              <a:t>2024</a:t>
            </a:r>
            <a:endParaRPr lang="en-US" sz="3600" dirty="0"/>
          </a:p>
        </p:txBody>
      </p:sp>
      <p:sp>
        <p:nvSpPr>
          <p:cNvPr id="5" name="TextBox 4"/>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018123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27888"/>
          </a:xfrm>
        </p:spPr>
        <p:txBody>
          <a:bodyPr>
            <a:normAutofit/>
          </a:bodyPr>
          <a:lstStyle/>
          <a:p>
            <a:pPr algn="ctr"/>
            <a:r>
              <a:rPr lang="en-US" sz="3600" dirty="0" smtClean="0"/>
              <a:t>Consequences:  Horrifying Examples</a:t>
            </a:r>
            <a:endParaRPr lang="en-US" sz="3600" dirty="0"/>
          </a:p>
        </p:txBody>
      </p:sp>
      <p:sp>
        <p:nvSpPr>
          <p:cNvPr id="3" name="Content Placeholder 2"/>
          <p:cNvSpPr>
            <a:spLocks noGrp="1"/>
          </p:cNvSpPr>
          <p:nvPr>
            <p:ph idx="1"/>
          </p:nvPr>
        </p:nvSpPr>
        <p:spPr>
          <a:xfrm>
            <a:off x="457200" y="1143000"/>
            <a:ext cx="8229600" cy="4389120"/>
          </a:xfrm>
        </p:spPr>
        <p:txBody>
          <a:bodyPr>
            <a:normAutofit fontScale="92500" lnSpcReduction="20000"/>
          </a:bodyPr>
          <a:lstStyle/>
          <a:p>
            <a:r>
              <a:rPr lang="en-US" dirty="0" smtClean="0">
                <a:latin typeface="Arial" panose="020B0604020202020204" pitchFamily="34" charset="0"/>
                <a:cs typeface="Arial" panose="020B0604020202020204" pitchFamily="34" charset="0"/>
              </a:rPr>
              <a:t>Patients denied pain care sometimes commit suicide</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hlinkClick r:id="rId2"/>
              </a:rPr>
              <a:t>“ ‘Entire Body Is Shaking’: Why Americans With Chronic Pain Are Dying”</a:t>
            </a:r>
            <a:r>
              <a:rPr lang="en-US"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(January 2023)</a:t>
            </a:r>
          </a:p>
          <a:p>
            <a:pPr marL="393192" lvl="1" indent="0">
              <a:buNone/>
            </a:pP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hlinkClick r:id="rId3"/>
              </a:rPr>
              <a:t>After </a:t>
            </a:r>
            <a:r>
              <a:rPr lang="en-US" dirty="0">
                <a:latin typeface="Arial" panose="020B0604020202020204" pitchFamily="34" charset="0"/>
                <a:cs typeface="Arial" panose="020B0604020202020204" pitchFamily="34" charset="0"/>
                <a:hlinkClick r:id="rId3"/>
              </a:rPr>
              <a:t>a Crackdown on a Pain Clinic, a Tragic Double </a:t>
            </a:r>
            <a:r>
              <a:rPr lang="en-US" dirty="0" smtClean="0">
                <a:latin typeface="Arial" panose="020B0604020202020204" pitchFamily="34" charset="0"/>
                <a:cs typeface="Arial" panose="020B0604020202020204" pitchFamily="34" charset="0"/>
                <a:hlinkClick r:id="rId3"/>
              </a:rPr>
              <a:t>Suicide” </a:t>
            </a:r>
            <a:r>
              <a:rPr lang="en-US" sz="1800" dirty="0" smtClean="0">
                <a:latin typeface="Arial" panose="020B0604020202020204" pitchFamily="34" charset="0"/>
                <a:cs typeface="Arial" panose="020B0604020202020204" pitchFamily="34" charset="0"/>
              </a:rPr>
              <a:t>(December 2022)</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hlinkClick r:id="rId4"/>
              </a:rPr>
              <a:t>Her husband died by suicide. She sued his pain doctors — a rare challenge over an opioid dose </a:t>
            </a:r>
            <a:r>
              <a:rPr lang="en-US" dirty="0" smtClean="0">
                <a:latin typeface="Arial" panose="020B0604020202020204" pitchFamily="34" charset="0"/>
                <a:cs typeface="Arial" panose="020B0604020202020204" pitchFamily="34" charset="0"/>
                <a:hlinkClick r:id="rId4"/>
              </a:rPr>
              <a:t>reduction </a:t>
            </a:r>
            <a:r>
              <a:rPr lang="en-US" dirty="0" smtClean="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(November  2021)</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hlinkClick r:id="rId5"/>
              </a:rPr>
              <a:t>“UAB </a:t>
            </a:r>
            <a:r>
              <a:rPr lang="en-US" dirty="0">
                <a:latin typeface="Arial" panose="020B0604020202020204" pitchFamily="34" charset="0"/>
                <a:cs typeface="Arial" panose="020B0604020202020204" pitchFamily="34" charset="0"/>
                <a:hlinkClick r:id="rId5"/>
              </a:rPr>
              <a:t>team investigates suicide, opioid prescription </a:t>
            </a:r>
            <a:r>
              <a:rPr lang="en-US" dirty="0" smtClean="0">
                <a:latin typeface="Arial" panose="020B0604020202020204" pitchFamily="34" charset="0"/>
                <a:cs typeface="Arial" panose="020B0604020202020204" pitchFamily="34" charset="0"/>
                <a:hlinkClick r:id="rId5"/>
              </a:rPr>
              <a:t>changes</a:t>
            </a:r>
            <a:r>
              <a:rPr lang="en-US"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(November 2020 and continuing)</a:t>
            </a:r>
            <a:endParaRPr lang="en-US" sz="1800" dirty="0">
              <a:latin typeface="Arial" panose="020B0604020202020204" pitchFamily="34" charset="0"/>
              <a:cs typeface="Arial" panose="020B0604020202020204" pitchFamily="34" charset="0"/>
            </a:endParaRPr>
          </a:p>
          <a:p>
            <a:pPr marL="393192" lvl="1" indent="0">
              <a:buNone/>
            </a:pP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1873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1112"/>
            <a:ext cx="8229600" cy="704088"/>
          </a:xfrm>
        </p:spPr>
        <p:txBody>
          <a:bodyPr>
            <a:normAutofit fontScale="90000"/>
          </a:bodyPr>
          <a:lstStyle/>
          <a:p>
            <a:pPr algn="ctr"/>
            <a:r>
              <a:rPr lang="en-US" dirty="0" smtClean="0"/>
              <a:t>Beyond the Context</a:t>
            </a:r>
            <a:br>
              <a:rPr lang="en-US" dirty="0" smtClean="0"/>
            </a:br>
            <a:r>
              <a:rPr lang="en-US" sz="2700" dirty="0" smtClean="0"/>
              <a:t>Understanding the Principles</a:t>
            </a:r>
            <a:endParaRPr lang="en-US" dirty="0"/>
          </a:p>
        </p:txBody>
      </p:sp>
      <p:sp>
        <p:nvSpPr>
          <p:cNvPr id="6" name="TextBox 5"/>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703190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1000"/>
            <a:ext cx="8229600" cy="704088"/>
          </a:xfrm>
        </p:spPr>
        <p:txBody>
          <a:bodyPr>
            <a:noAutofit/>
          </a:bodyPr>
          <a:lstStyle/>
          <a:p>
            <a:r>
              <a:rPr lang="en-US" sz="4000" dirty="0" smtClean="0"/>
              <a:t>Principles of Adversarial Proceedings</a:t>
            </a:r>
            <a:endParaRPr lang="en-US" sz="4000" dirty="0"/>
          </a:p>
        </p:txBody>
      </p:sp>
      <p:sp>
        <p:nvSpPr>
          <p:cNvPr id="6" name="Content Placeholder 2"/>
          <p:cNvSpPr>
            <a:spLocks noGrp="1"/>
          </p:cNvSpPr>
          <p:nvPr>
            <p:ph idx="1"/>
          </p:nvPr>
        </p:nvSpPr>
        <p:spPr>
          <a:xfrm>
            <a:off x="457200" y="1249680"/>
            <a:ext cx="8229600" cy="4922520"/>
          </a:xfrm>
        </p:spPr>
        <p:txBody>
          <a:bodyPr>
            <a:normAutofit fontScale="85000" lnSpcReduction="20000"/>
          </a:bodyPr>
          <a:lstStyle/>
          <a:p>
            <a:r>
              <a:rPr lang="en-US" dirty="0" smtClean="0">
                <a:latin typeface="Arial" pitchFamily="34" charset="0"/>
                <a:cs typeface="Arial" pitchFamily="34" charset="0"/>
              </a:rPr>
              <a:t>Court cases and Board proceedings are different</a:t>
            </a:r>
          </a:p>
          <a:p>
            <a:pPr lvl="1"/>
            <a:r>
              <a:rPr lang="en-US" dirty="0" smtClean="0">
                <a:latin typeface="Arial" pitchFamily="34" charset="0"/>
                <a:cs typeface="Arial" pitchFamily="34" charset="0"/>
              </a:rPr>
              <a:t>In Board proceedings, clinical literature can be submitted to support Doctors’ arguments.</a:t>
            </a:r>
          </a:p>
          <a:p>
            <a:pPr lvl="1"/>
            <a:r>
              <a:rPr lang="en-US" dirty="0" smtClean="0">
                <a:latin typeface="Arial" pitchFamily="34" charset="0"/>
                <a:cs typeface="Arial" pitchFamily="34" charset="0"/>
              </a:rPr>
              <a:t>In court proceedings, jurors will not be allowed to read documents and judges might not choose to; witnesses must inform juries.</a:t>
            </a:r>
          </a:p>
          <a:p>
            <a:pPr lvl="1"/>
            <a:r>
              <a:rPr lang="en-US" dirty="0">
                <a:latin typeface="Arial" pitchFamily="34" charset="0"/>
                <a:cs typeface="Arial" pitchFamily="34" charset="0"/>
              </a:rPr>
              <a:t>P</a:t>
            </a:r>
            <a:r>
              <a:rPr lang="en-US" dirty="0" smtClean="0">
                <a:latin typeface="Arial" pitchFamily="34" charset="0"/>
                <a:cs typeface="Arial" pitchFamily="34" charset="0"/>
              </a:rPr>
              <a:t>roceedings involving arbitration courts may be preceded by affidavits executed by patient complainants’ expert witnesses.  </a:t>
            </a:r>
          </a:p>
          <a:p>
            <a:pPr lvl="1"/>
            <a:r>
              <a:rPr lang="en-US" dirty="0" smtClean="0">
                <a:latin typeface="Arial" pitchFamily="34" charset="0"/>
                <a:cs typeface="Arial" pitchFamily="34" charset="0"/>
              </a:rPr>
              <a:t>Lawyers and subject matter experts must present the evidence in language understandable to judges and/or jurors with a 6</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grade education and an IQ of 100.  </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a:latin typeface="Arial" pitchFamily="34" charset="0"/>
                <a:cs typeface="Arial" pitchFamily="34" charset="0"/>
              </a:rPr>
              <a:t>In </a:t>
            </a:r>
            <a:r>
              <a:rPr lang="en-US" dirty="0" smtClean="0">
                <a:latin typeface="Arial" pitchFamily="34" charset="0"/>
                <a:cs typeface="Arial" pitchFamily="34" charset="0"/>
              </a:rPr>
              <a:t>Board adversarial proceedings, Board members appointed without medical training are </a:t>
            </a:r>
            <a:r>
              <a:rPr lang="en-US" dirty="0">
                <a:latin typeface="Arial" pitchFamily="34" charset="0"/>
                <a:cs typeface="Arial" pitchFamily="34" charset="0"/>
              </a:rPr>
              <a:t>at </a:t>
            </a:r>
            <a:r>
              <a:rPr lang="en-US" dirty="0" smtClean="0">
                <a:latin typeface="Arial" pitchFamily="34" charset="0"/>
                <a:cs typeface="Arial" pitchFamily="34" charset="0"/>
              </a:rPr>
              <a:t>a severe </a:t>
            </a:r>
            <a:r>
              <a:rPr lang="en-US" dirty="0">
                <a:latin typeface="Arial" pitchFamily="34" charset="0"/>
                <a:cs typeface="Arial" pitchFamily="34" charset="0"/>
              </a:rPr>
              <a:t>disadvantage.  </a:t>
            </a:r>
          </a:p>
          <a:p>
            <a:pPr lvl="1"/>
            <a:r>
              <a:rPr lang="en-US" dirty="0">
                <a:latin typeface="Arial" pitchFamily="34" charset="0"/>
                <a:cs typeface="Arial" pitchFamily="34" charset="0"/>
              </a:rPr>
              <a:t>They aren’t any doctor’s “peers.”</a:t>
            </a:r>
          </a:p>
          <a:p>
            <a:pPr lvl="1"/>
            <a:r>
              <a:rPr lang="en-US" dirty="0">
                <a:latin typeface="Arial" pitchFamily="34" charset="0"/>
                <a:cs typeface="Arial" pitchFamily="34" charset="0"/>
              </a:rPr>
              <a:t>To bring them up to speed, </a:t>
            </a:r>
            <a:r>
              <a:rPr lang="en-US" dirty="0" smtClean="0">
                <a:latin typeface="Arial" pitchFamily="34" charset="0"/>
                <a:cs typeface="Arial" pitchFamily="34" charset="0"/>
              </a:rPr>
              <a:t>weeks of </a:t>
            </a:r>
            <a:r>
              <a:rPr lang="en-US" dirty="0">
                <a:latin typeface="Arial" pitchFamily="34" charset="0"/>
                <a:cs typeface="Arial" pitchFamily="34" charset="0"/>
              </a:rPr>
              <a:t>reading may be required</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It may be in order to suggest that Board members without appropriate clinical training should recuse themselves.</a:t>
            </a:r>
            <a:endParaRPr lang="en-US" dirty="0">
              <a:latin typeface="Arial" pitchFamily="34" charset="0"/>
              <a:cs typeface="Arial" pitchFamily="34" charset="0"/>
            </a:endParaRPr>
          </a:p>
        </p:txBody>
      </p:sp>
      <p:sp>
        <p:nvSpPr>
          <p:cNvPr id="7" name="TextBox 6"/>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077215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04088"/>
          </a:xfrm>
        </p:spPr>
        <p:txBody>
          <a:bodyPr>
            <a:normAutofit fontScale="90000"/>
          </a:bodyPr>
          <a:lstStyle/>
          <a:p>
            <a:r>
              <a:rPr lang="en-US" dirty="0" smtClean="0"/>
              <a:t>If You Are Raided</a:t>
            </a:r>
            <a:endParaRPr lang="en-US" dirty="0"/>
          </a:p>
        </p:txBody>
      </p:sp>
      <p:sp>
        <p:nvSpPr>
          <p:cNvPr id="3" name="Content Placeholder 2"/>
          <p:cNvSpPr>
            <a:spLocks noGrp="1"/>
          </p:cNvSpPr>
          <p:nvPr>
            <p:ph idx="1"/>
          </p:nvPr>
        </p:nvSpPr>
        <p:spPr>
          <a:xfrm>
            <a:off x="457200" y="1143000"/>
            <a:ext cx="8229600" cy="4389120"/>
          </a:xfrm>
        </p:spPr>
        <p:txBody>
          <a:bodyPr>
            <a:normAutofit/>
          </a:bodyPr>
          <a:lstStyle/>
          <a:p>
            <a:r>
              <a:rPr lang="en-US" sz="2000" dirty="0" smtClean="0">
                <a:latin typeface="Arial" panose="020B0604020202020204" pitchFamily="34" charset="0"/>
                <a:cs typeface="Arial" panose="020B0604020202020204" pitchFamily="34" charset="0"/>
              </a:rPr>
              <a:t>Some clinicians report being raided by armed agents of DEA, DoJ, or State Law Enforcement</a:t>
            </a:r>
          </a:p>
          <a:p>
            <a:pPr lvl="1"/>
            <a:r>
              <a:rPr lang="en-US" sz="2000" dirty="0" smtClean="0">
                <a:latin typeface="Arial" panose="020B0604020202020204" pitchFamily="34" charset="0"/>
                <a:cs typeface="Arial" panose="020B0604020202020204" pitchFamily="34" charset="0"/>
              </a:rPr>
              <a:t>Tactics can border on intimidation and assault</a:t>
            </a:r>
          </a:p>
          <a:p>
            <a:pPr lvl="1"/>
            <a:r>
              <a:rPr lang="en-US" sz="2000" dirty="0" smtClean="0">
                <a:latin typeface="Arial" panose="020B0604020202020204" pitchFamily="34" charset="0"/>
                <a:cs typeface="Arial" panose="020B0604020202020204" pitchFamily="34" charset="0"/>
              </a:rPr>
              <a:t>Gestapo-like tactics may be directed at clinicians, staff, AND patients</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If you are raided:</a:t>
            </a:r>
          </a:p>
          <a:p>
            <a:pPr lvl="1"/>
            <a:r>
              <a:rPr lang="en-US" sz="2000" dirty="0" smtClean="0">
                <a:latin typeface="Arial" panose="020B0604020202020204" pitchFamily="34" charset="0"/>
                <a:cs typeface="Arial" panose="020B0604020202020204" pitchFamily="34" charset="0"/>
              </a:rPr>
              <a:t>Demand to see and read a detailed warrant</a:t>
            </a:r>
          </a:p>
          <a:p>
            <a:pPr lvl="1"/>
            <a:r>
              <a:rPr lang="en-US" sz="2000" dirty="0" smtClean="0">
                <a:latin typeface="Arial" panose="020B0604020202020204" pitchFamily="34" charset="0"/>
                <a:cs typeface="Arial" panose="020B0604020202020204" pitchFamily="34" charset="0"/>
              </a:rPr>
              <a:t>Demand to have your lawyer present</a:t>
            </a:r>
          </a:p>
          <a:p>
            <a:pPr lvl="1"/>
            <a:r>
              <a:rPr lang="en-US" sz="2000" dirty="0" smtClean="0">
                <a:latin typeface="Arial" panose="020B0604020202020204" pitchFamily="34" charset="0"/>
                <a:cs typeface="Arial" panose="020B0604020202020204" pitchFamily="34" charset="0"/>
              </a:rPr>
              <a:t>Under no circumstances volunteer information to agents</a:t>
            </a:r>
          </a:p>
          <a:p>
            <a:pPr lvl="1"/>
            <a:r>
              <a:rPr lang="en-US" sz="2000" dirty="0" smtClean="0">
                <a:latin typeface="Arial" panose="020B0604020202020204" pitchFamily="34" charset="0"/>
                <a:cs typeface="Arial" panose="020B0604020202020204" pitchFamily="34" charset="0"/>
              </a:rPr>
              <a:t>Reassure your patients and staff.  Encourage them to make notes on what they see during the raid</a:t>
            </a:r>
            <a:endParaRPr lang="en-US" sz="2000" dirty="0">
              <a:latin typeface="Arial" panose="020B0604020202020204" pitchFamily="34" charset="0"/>
              <a:cs typeface="Arial" panose="020B0604020202020204" pitchFamily="34" charset="0"/>
            </a:endParaRPr>
          </a:p>
        </p:txBody>
      </p:sp>
      <p:sp>
        <p:nvSpPr>
          <p:cNvPr id="5" name="TextBox 4"/>
          <p:cNvSpPr txBox="1"/>
          <p:nvPr/>
        </p:nvSpPr>
        <p:spPr>
          <a:xfrm>
            <a:off x="54102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286120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219200"/>
          </a:xfrm>
        </p:spPr>
        <p:txBody>
          <a:bodyPr>
            <a:normAutofit/>
          </a:bodyPr>
          <a:lstStyle/>
          <a:p>
            <a:r>
              <a:rPr lang="en-US" sz="2400" dirty="0" smtClean="0">
                <a:latin typeface="Arial" pitchFamily="34" charset="0"/>
                <a:cs typeface="Arial" pitchFamily="34" charset="0"/>
              </a:rPr>
              <a:t>Defending Doctors In Adversarial Proceedings</a:t>
            </a:r>
            <a:r>
              <a:rPr lang="en-US" sz="3200" dirty="0">
                <a:latin typeface="Arial" pitchFamily="34" charset="0"/>
                <a:cs typeface="Arial" pitchFamily="34" charset="0"/>
              </a:rPr>
              <a:t/>
            </a:r>
            <a:br>
              <a:rPr lang="en-US" sz="3200" dirty="0">
                <a:latin typeface="Arial" pitchFamily="34" charset="0"/>
                <a:cs typeface="Arial" pitchFamily="34" charset="0"/>
              </a:rPr>
            </a:br>
            <a:r>
              <a:rPr lang="en-US" sz="3100" dirty="0">
                <a:latin typeface="Arial" pitchFamily="34" charset="0"/>
                <a:cs typeface="Arial" pitchFamily="34" charset="0"/>
              </a:rPr>
              <a:t>Continuing </a:t>
            </a:r>
            <a:r>
              <a:rPr lang="en-US" sz="3100" dirty="0" smtClean="0">
                <a:latin typeface="Arial" pitchFamily="34" charset="0"/>
                <a:cs typeface="Arial" pitchFamily="34" charset="0"/>
              </a:rPr>
              <a:t>Legal and Medical Education</a:t>
            </a:r>
            <a:br>
              <a:rPr lang="en-US" sz="3100" dirty="0" smtClean="0">
                <a:latin typeface="Arial" pitchFamily="34" charset="0"/>
                <a:cs typeface="Arial" pitchFamily="34" charset="0"/>
              </a:rPr>
            </a:br>
            <a:r>
              <a:rPr lang="en-US" sz="1800" dirty="0" smtClean="0">
                <a:latin typeface="Arial" pitchFamily="34" charset="0"/>
                <a:cs typeface="Arial" pitchFamily="34" charset="0"/>
              </a:rPr>
              <a:t>V1.13</a:t>
            </a:r>
            <a:endParaRPr lang="en-US" sz="3200" dirty="0">
              <a:latin typeface="Arial" pitchFamily="34" charset="0"/>
              <a:cs typeface="Arial" pitchFamily="34" charset="0"/>
            </a:endParaRPr>
          </a:p>
        </p:txBody>
      </p:sp>
      <p:sp>
        <p:nvSpPr>
          <p:cNvPr id="3" name="Subtitle 2"/>
          <p:cNvSpPr>
            <a:spLocks noGrp="1"/>
          </p:cNvSpPr>
          <p:nvPr>
            <p:ph type="subTitle" idx="1"/>
          </p:nvPr>
        </p:nvSpPr>
        <p:spPr>
          <a:xfrm>
            <a:off x="762000" y="1981201"/>
            <a:ext cx="7854696" cy="4523600"/>
          </a:xfrm>
        </p:spPr>
        <p:txBody>
          <a:bodyPr>
            <a:normAutofit fontScale="92500" lnSpcReduction="20000"/>
          </a:bodyPr>
          <a:lstStyle/>
          <a:p>
            <a:pPr algn="l"/>
            <a:r>
              <a:rPr lang="en-US" sz="1800" b="1" dirty="0" smtClean="0">
                <a:effectLst>
                  <a:outerShdw blurRad="38100" dist="38100" dir="2700000" algn="tl">
                    <a:srgbClr val="000000">
                      <a:alpha val="43137"/>
                    </a:srgbClr>
                  </a:outerShdw>
                </a:effectLst>
                <a:latin typeface="Arial" pitchFamily="34" charset="0"/>
                <a:cs typeface="Arial" pitchFamily="34" charset="0"/>
              </a:rPr>
              <a:t>Legal Disclaimers: </a:t>
            </a:r>
            <a:r>
              <a:rPr lang="en-US" sz="1800" i="1" dirty="0" smtClean="0">
                <a:effectLst>
                  <a:outerShdw blurRad="38100" dist="38100" dir="2700000" algn="tl">
                    <a:srgbClr val="000000">
                      <a:alpha val="43137"/>
                    </a:srgbClr>
                  </a:outerShdw>
                </a:effectLst>
                <a:latin typeface="Arial" pitchFamily="34" charset="0"/>
                <a:cs typeface="Arial" pitchFamily="34" charset="0"/>
              </a:rPr>
              <a:t>This presentation is solely the work of Richard A. Lawhern PhD.  It is a good faith effort to capture the state of legal and medical practice with respect to defending doctors and other clinicians in adversarial proceedings of courts and State medical/pharmacy/nursing boards.  </a:t>
            </a:r>
            <a:br>
              <a:rPr lang="en-US" sz="1800" i="1" dirty="0" smtClean="0">
                <a:effectLst>
                  <a:outerShdw blurRad="38100" dist="38100" dir="2700000" algn="tl">
                    <a:srgbClr val="000000">
                      <a:alpha val="43137"/>
                    </a:srgbClr>
                  </a:outerShdw>
                </a:effectLst>
                <a:latin typeface="Arial" pitchFamily="34" charset="0"/>
                <a:cs typeface="Arial" pitchFamily="34" charset="0"/>
              </a:rPr>
            </a:br>
            <a:r>
              <a:rPr lang="en-US" sz="1800" i="1" dirty="0" smtClean="0">
                <a:effectLst>
                  <a:outerShdw blurRad="38100" dist="38100" dir="2700000" algn="tl">
                    <a:srgbClr val="000000">
                      <a:alpha val="43137"/>
                    </a:srgbClr>
                  </a:outerShdw>
                </a:effectLst>
                <a:latin typeface="Arial" pitchFamily="34" charset="0"/>
                <a:cs typeface="Arial" pitchFamily="34" charset="0"/>
              </a:rPr>
              <a:t/>
            </a:r>
            <a:br>
              <a:rPr lang="en-US" sz="1800" i="1" dirty="0" smtClean="0">
                <a:effectLst>
                  <a:outerShdw blurRad="38100" dist="38100" dir="2700000" algn="tl">
                    <a:srgbClr val="000000">
                      <a:alpha val="43137"/>
                    </a:srgbClr>
                  </a:outerShdw>
                </a:effectLst>
                <a:latin typeface="Arial" pitchFamily="34" charset="0"/>
                <a:cs typeface="Arial" pitchFamily="34" charset="0"/>
              </a:rPr>
            </a:br>
            <a:r>
              <a:rPr lang="en-US" sz="1800" i="1" dirty="0" smtClean="0">
                <a:effectLst>
                  <a:outerShdw blurRad="38100" dist="38100" dir="2700000" algn="tl">
                    <a:srgbClr val="000000">
                      <a:alpha val="43137"/>
                    </a:srgbClr>
                  </a:outerShdw>
                </a:effectLst>
                <a:latin typeface="Arial" pitchFamily="34" charset="0"/>
                <a:cs typeface="Arial" pitchFamily="34" charset="0"/>
              </a:rPr>
              <a:t>No State or Federal authority has formally accredited this course.  Clinicians and lawyers must personally validate any information they take away from their viewing of this presentation. While the author is unaware of any remaining errors in this work, any and all uses of the information are solely at the discretion and the responsibility of the viewer.</a:t>
            </a:r>
            <a:br>
              <a:rPr lang="en-US" sz="1800" i="1" dirty="0" smtClean="0">
                <a:effectLst>
                  <a:outerShdw blurRad="38100" dist="38100" dir="2700000" algn="tl">
                    <a:srgbClr val="000000">
                      <a:alpha val="43137"/>
                    </a:srgbClr>
                  </a:outerShdw>
                </a:effectLst>
                <a:latin typeface="Arial" pitchFamily="34" charset="0"/>
                <a:cs typeface="Arial" pitchFamily="34" charset="0"/>
              </a:rPr>
            </a:br>
            <a:endParaRPr lang="en-US" sz="1800" i="1" dirty="0" smtClean="0">
              <a:effectLst>
                <a:outerShdw blurRad="38100" dist="38100" dir="2700000" algn="tl">
                  <a:srgbClr val="000000">
                    <a:alpha val="43137"/>
                  </a:srgbClr>
                </a:outerShdw>
              </a:effectLst>
              <a:latin typeface="Arial" pitchFamily="34" charset="0"/>
              <a:cs typeface="Arial" pitchFamily="34" charset="0"/>
            </a:endParaRPr>
          </a:p>
          <a:p>
            <a:pPr algn="l"/>
            <a:r>
              <a:rPr lang="en-US" sz="1800" i="1" dirty="0" smtClean="0">
                <a:effectLst>
                  <a:outerShdw blurRad="38100" dist="38100" dir="2700000" algn="tl">
                    <a:srgbClr val="000000">
                      <a:alpha val="43137"/>
                    </a:srgbClr>
                  </a:outerShdw>
                </a:effectLst>
                <a:latin typeface="Arial" pitchFamily="34" charset="0"/>
                <a:cs typeface="Arial" pitchFamily="34" charset="0"/>
              </a:rPr>
              <a:t>The author and the distributing media company for this presentation have no legal liability for any application or use of this information. </a:t>
            </a:r>
            <a:br>
              <a:rPr lang="en-US" sz="1800" i="1" dirty="0" smtClean="0">
                <a:effectLst>
                  <a:outerShdw blurRad="38100" dist="38100" dir="2700000" algn="tl">
                    <a:srgbClr val="000000">
                      <a:alpha val="43137"/>
                    </a:srgbClr>
                  </a:outerShdw>
                </a:effectLst>
                <a:latin typeface="Arial" pitchFamily="34" charset="0"/>
                <a:cs typeface="Arial" pitchFamily="34" charset="0"/>
              </a:rPr>
            </a:br>
            <a:r>
              <a:rPr lang="en-US" sz="1800" i="1" dirty="0" smtClean="0">
                <a:effectLst>
                  <a:outerShdw blurRad="38100" dist="38100" dir="2700000" algn="tl">
                    <a:srgbClr val="000000">
                      <a:alpha val="43137"/>
                    </a:srgbClr>
                  </a:outerShdw>
                </a:effectLst>
                <a:latin typeface="Arial" pitchFamily="34" charset="0"/>
                <a:cs typeface="Arial" pitchFamily="34" charset="0"/>
              </a:rPr>
              <a:t/>
            </a:r>
            <a:br>
              <a:rPr lang="en-US" sz="1800" i="1" dirty="0" smtClean="0">
                <a:effectLst>
                  <a:outerShdw blurRad="38100" dist="38100" dir="2700000" algn="tl">
                    <a:srgbClr val="000000">
                      <a:alpha val="43137"/>
                    </a:srgbClr>
                  </a:outerShdw>
                </a:effectLst>
                <a:latin typeface="Arial" pitchFamily="34" charset="0"/>
                <a:cs typeface="Arial" pitchFamily="34" charset="0"/>
              </a:rPr>
            </a:br>
            <a:r>
              <a:rPr lang="en-US" sz="1800" i="1" dirty="0" smtClean="0">
                <a:effectLst>
                  <a:outerShdw blurRad="38100" dist="38100" dir="2700000" algn="tl">
                    <a:srgbClr val="000000">
                      <a:alpha val="43137"/>
                    </a:srgbClr>
                  </a:outerShdw>
                </a:effectLst>
                <a:latin typeface="Arial" pitchFamily="34" charset="0"/>
                <a:cs typeface="Arial" pitchFamily="34" charset="0"/>
              </a:rPr>
              <a:t>This presentation  is licensed for single-user  viewing for a fee based on 5 credit hours of continuing education.  Individual charts or extracts may be re-published or referenced in open sources if attributed to the author and the distributing media company by name;  however, no fee may be charged by any third party for such use of the material, save with the explicit authorization of the author in writing.    </a:t>
            </a:r>
            <a:endParaRPr lang="en-US" sz="1800" dirty="0">
              <a:effectLst>
                <a:outerShdw blurRad="38100" dist="38100" dir="2700000" algn="tl">
                  <a:srgbClr val="000000">
                    <a:alpha val="43137"/>
                  </a:srgbClr>
                </a:outerShdw>
              </a:effectLst>
              <a:latin typeface="Arial" pitchFamily="34" charset="0"/>
              <a:cs typeface="Arial" pitchFamily="34" charset="0"/>
            </a:endParaRPr>
          </a:p>
          <a:p>
            <a:endParaRPr lang="en-US" sz="1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5791200" y="6504801"/>
            <a:ext cx="3352800" cy="276999"/>
          </a:xfrm>
          <a:prstGeom prst="rect">
            <a:avLst/>
          </a:prstGeom>
          <a:noFill/>
        </p:spPr>
        <p:txBody>
          <a:bodyPr wrap="square" rtlCol="0">
            <a:spAutoFit/>
          </a:bodyPr>
          <a:lstStyle/>
          <a:p>
            <a:r>
              <a:rPr lang="en-US" sz="1200" dirty="0" smtClean="0">
                <a:latin typeface="Arial" pitchFamily="34" charset="0"/>
                <a:cs typeface="Arial" pitchFamily="34" charset="0"/>
              </a:rPr>
              <a:t>Defending Doctors in Adversarial Proceedings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136828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4912"/>
            <a:ext cx="8229600" cy="627888"/>
          </a:xfrm>
        </p:spPr>
        <p:txBody>
          <a:bodyPr>
            <a:normAutofit fontScale="90000"/>
          </a:bodyPr>
          <a:lstStyle/>
          <a:p>
            <a:pPr algn="ctr"/>
            <a:r>
              <a:rPr lang="en-US" dirty="0" smtClean="0"/>
              <a:t>Beginning Adversarial Proceedings</a:t>
            </a:r>
            <a:endParaRPr lang="en-US" dirty="0"/>
          </a:p>
        </p:txBody>
      </p:sp>
      <p:sp>
        <p:nvSpPr>
          <p:cNvPr id="4" name="Title 1"/>
          <p:cNvSpPr txBox="1">
            <a:spLocks/>
          </p:cNvSpPr>
          <p:nvPr/>
        </p:nvSpPr>
        <p:spPr>
          <a:xfrm>
            <a:off x="457200" y="3867912"/>
            <a:ext cx="8229600" cy="6278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smtClean="0"/>
              <a:t>Pre-Trial Motions</a:t>
            </a:r>
            <a:endParaRPr lang="en-US" sz="4000" dirty="0"/>
          </a:p>
        </p:txBody>
      </p:sp>
      <p:sp>
        <p:nvSpPr>
          <p:cNvPr id="5" name="TextBox 4"/>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046695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04088"/>
          </a:xfrm>
        </p:spPr>
        <p:txBody>
          <a:bodyPr>
            <a:normAutofit fontScale="90000"/>
          </a:bodyPr>
          <a:lstStyle/>
          <a:p>
            <a:r>
              <a:rPr lang="en-US" dirty="0" smtClean="0"/>
              <a:t>Daubert Challenges</a:t>
            </a:r>
            <a:endParaRPr lang="en-US" dirty="0"/>
          </a:p>
        </p:txBody>
      </p:sp>
      <p:sp>
        <p:nvSpPr>
          <p:cNvPr id="3" name="Content Placeholder 2"/>
          <p:cNvSpPr>
            <a:spLocks noGrp="1"/>
          </p:cNvSpPr>
          <p:nvPr>
            <p:ph idx="1"/>
          </p:nvPr>
        </p:nvSpPr>
        <p:spPr>
          <a:xfrm>
            <a:off x="533400" y="990600"/>
            <a:ext cx="8229600" cy="4389120"/>
          </a:xfrm>
        </p:spPr>
        <p:txBody>
          <a:bodyPr>
            <a:normAutofit fontScale="92500" lnSpcReduction="10000"/>
          </a:bodyPr>
          <a:lstStyle/>
          <a:p>
            <a:r>
              <a:rPr lang="en-US" dirty="0" smtClean="0">
                <a:latin typeface="Arial" pitchFamily="34" charset="0"/>
                <a:cs typeface="Arial" pitchFamily="34" charset="0"/>
              </a:rPr>
              <a:t>Pre-Trial Motions may be used to disqualify expert witnesses</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sz="1800" dirty="0">
                <a:latin typeface="Arial" pitchFamily="34" charset="0"/>
                <a:cs typeface="Arial" pitchFamily="34" charset="0"/>
              </a:rPr>
              <a:t>1993 U.S. Supreme Court case Daubert v. Merrell Dow Pharmaceuticals, </a:t>
            </a:r>
            <a:r>
              <a:rPr lang="en-US" sz="1800" dirty="0" smtClean="0">
                <a:latin typeface="Arial" pitchFamily="34" charset="0"/>
                <a:cs typeface="Arial" pitchFamily="34" charset="0"/>
              </a:rPr>
              <a:t>established </a:t>
            </a:r>
            <a:r>
              <a:rPr lang="en-US" sz="1800" dirty="0">
                <a:latin typeface="Arial" pitchFamily="34" charset="0"/>
                <a:cs typeface="Arial" pitchFamily="34" charset="0"/>
              </a:rPr>
              <a:t>new standards for admitting expert testimony in federal </a:t>
            </a:r>
            <a:r>
              <a:rPr lang="en-US" sz="1800" dirty="0" smtClean="0">
                <a:latin typeface="Arial" pitchFamily="34" charset="0"/>
                <a:cs typeface="Arial" pitchFamily="34" charset="0"/>
              </a:rPr>
              <a:t>courts.</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Pretrial motions to exclude or limit an expert’s testimony.</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Purpose </a:t>
            </a:r>
            <a:r>
              <a:rPr lang="en-US" sz="1800" dirty="0">
                <a:latin typeface="Arial" pitchFamily="34" charset="0"/>
                <a:cs typeface="Arial" pitchFamily="34" charset="0"/>
              </a:rPr>
              <a:t>is to ensure that expert testimony presented to a </a:t>
            </a:r>
            <a:r>
              <a:rPr lang="en-US" sz="1800" dirty="0" smtClean="0">
                <a:latin typeface="Arial" pitchFamily="34" charset="0"/>
                <a:cs typeface="Arial" pitchFamily="34" charset="0"/>
              </a:rPr>
              <a:t>judge or jury </a:t>
            </a:r>
            <a:r>
              <a:rPr lang="en-US" sz="1800" dirty="0">
                <a:latin typeface="Arial" pitchFamily="34" charset="0"/>
                <a:cs typeface="Arial" pitchFamily="34" charset="0"/>
              </a:rPr>
              <a:t>is </a:t>
            </a:r>
            <a:r>
              <a:rPr lang="en-US" sz="1800" dirty="0">
                <a:solidFill>
                  <a:srgbClr val="FF0000"/>
                </a:solidFill>
                <a:latin typeface="Arial" pitchFamily="34" charset="0"/>
                <a:cs typeface="Arial" pitchFamily="34" charset="0"/>
              </a:rPr>
              <a:t>based on reliable scientific methodology </a:t>
            </a:r>
            <a:r>
              <a:rPr lang="en-US" sz="1800" dirty="0">
                <a:latin typeface="Arial" pitchFamily="34" charset="0"/>
                <a:cs typeface="Arial" pitchFamily="34" charset="0"/>
              </a:rPr>
              <a:t>and </a:t>
            </a:r>
            <a:r>
              <a:rPr lang="en-US" sz="1800" dirty="0" smtClean="0">
                <a:latin typeface="Arial" pitchFamily="34" charset="0"/>
                <a:cs typeface="Arial" pitchFamily="34" charset="0"/>
              </a:rPr>
              <a:t>is </a:t>
            </a:r>
            <a:r>
              <a:rPr lang="en-US" sz="1800" dirty="0" smtClean="0">
                <a:solidFill>
                  <a:srgbClr val="FF0000"/>
                </a:solidFill>
                <a:latin typeface="Arial" pitchFamily="34" charset="0"/>
                <a:cs typeface="Arial" pitchFamily="34" charset="0"/>
              </a:rPr>
              <a:t>relevant </a:t>
            </a:r>
            <a:r>
              <a:rPr lang="en-US" sz="1800" dirty="0">
                <a:solidFill>
                  <a:srgbClr val="FF0000"/>
                </a:solidFill>
                <a:latin typeface="Arial" pitchFamily="34" charset="0"/>
                <a:cs typeface="Arial" pitchFamily="34" charset="0"/>
              </a:rPr>
              <a:t>to the case at </a:t>
            </a:r>
            <a:r>
              <a:rPr lang="en-US" sz="1800" dirty="0" smtClean="0">
                <a:solidFill>
                  <a:srgbClr val="FF0000"/>
                </a:solidFill>
                <a:latin typeface="Arial" pitchFamily="34" charset="0"/>
                <a:cs typeface="Arial" pitchFamily="34" charset="0"/>
              </a:rPr>
              <a:t>hand</a:t>
            </a:r>
            <a:r>
              <a:rPr lang="en-US" sz="1800" dirty="0" smtClean="0">
                <a:latin typeface="Arial" pitchFamily="34" charset="0"/>
                <a:cs typeface="Arial" pitchFamily="34" charset="0"/>
              </a:rPr>
              <a:t>.</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Focus on reliability and relevance of the expert’s testimony, not just qualifications.</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Applies </a:t>
            </a:r>
            <a:r>
              <a:rPr lang="en-US" sz="1800" dirty="0">
                <a:latin typeface="Arial" pitchFamily="34" charset="0"/>
                <a:cs typeface="Arial" pitchFamily="34" charset="0"/>
              </a:rPr>
              <a:t>to both civil and criminal cases in federal courts and many state </a:t>
            </a:r>
            <a:r>
              <a:rPr lang="en-US" sz="1800" dirty="0" smtClean="0">
                <a:latin typeface="Arial" pitchFamily="34" charset="0"/>
                <a:cs typeface="Arial" pitchFamily="34" charset="0"/>
              </a:rPr>
              <a:t>courts.</a:t>
            </a: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740823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551688"/>
          </a:xfrm>
        </p:spPr>
        <p:txBody>
          <a:bodyPr>
            <a:noAutofit/>
          </a:bodyPr>
          <a:lstStyle/>
          <a:p>
            <a:r>
              <a:rPr lang="en-US" sz="3200" dirty="0" smtClean="0">
                <a:latin typeface="Arial" pitchFamily="34" charset="0"/>
                <a:cs typeface="Arial" pitchFamily="34" charset="0"/>
              </a:rPr>
              <a:t>What Makes a “Subject Matter Expert?”</a:t>
            </a:r>
            <a:endParaRPr lang="en-US" sz="3200" dirty="0">
              <a:latin typeface="Arial" pitchFamily="34" charset="0"/>
              <a:cs typeface="Arial" pitchFamily="34" charset="0"/>
            </a:endParaRPr>
          </a:p>
        </p:txBody>
      </p:sp>
      <p:sp>
        <p:nvSpPr>
          <p:cNvPr id="5" name="Content Placeholder 2"/>
          <p:cNvSpPr>
            <a:spLocks noGrp="1"/>
          </p:cNvSpPr>
          <p:nvPr>
            <p:ph idx="1"/>
          </p:nvPr>
        </p:nvSpPr>
        <p:spPr>
          <a:xfrm>
            <a:off x="457200" y="914400"/>
            <a:ext cx="8229600" cy="5029200"/>
          </a:xfrm>
        </p:spPr>
        <p:txBody>
          <a:bodyPr>
            <a:noAutofit/>
          </a:bodyPr>
          <a:lstStyle/>
          <a:p>
            <a:r>
              <a:rPr lang="en-US" sz="1800" b="1" dirty="0" smtClean="0">
                <a:latin typeface="Arial" pitchFamily="34" charset="0"/>
                <a:cs typeface="Arial" pitchFamily="34" charset="0"/>
              </a:rPr>
              <a:t>Expert Witness Requirements  (Rule 701, 702 and 703)</a:t>
            </a:r>
            <a:endParaRPr lang="en-US" sz="1400" dirty="0" smtClean="0">
              <a:latin typeface="Arial" pitchFamily="34" charset="0"/>
              <a:cs typeface="Arial" pitchFamily="34" charset="0"/>
            </a:endParaRPr>
          </a:p>
          <a:p>
            <a:pPr marL="0" indent="0">
              <a:buNone/>
            </a:pPr>
            <a:r>
              <a:rPr lang="en-US" sz="1800" b="1" dirty="0" smtClean="0">
                <a:latin typeface="Arial" pitchFamily="34" charset="0"/>
                <a:cs typeface="Arial" pitchFamily="34" charset="0"/>
              </a:rPr>
              <a:t>    </a:t>
            </a:r>
            <a:r>
              <a:rPr lang="en-US" sz="1400" dirty="0" smtClean="0">
                <a:latin typeface="Arial" pitchFamily="34" charset="0"/>
                <a:cs typeface="Arial" pitchFamily="34" charset="0"/>
              </a:rPr>
              <a:t>- Clinicians qualified </a:t>
            </a:r>
            <a:r>
              <a:rPr lang="en-US" sz="1400" dirty="0">
                <a:latin typeface="Arial" pitchFamily="34" charset="0"/>
                <a:cs typeface="Arial" pitchFamily="34" charset="0"/>
              </a:rPr>
              <a:t>by knowledge, skill, experience, training, or education in </a:t>
            </a:r>
            <a:r>
              <a:rPr lang="en-US" sz="1400" dirty="0" smtClean="0">
                <a:latin typeface="Arial" pitchFamily="34" charset="0"/>
                <a:cs typeface="Arial" pitchFamily="34" charset="0"/>
              </a:rPr>
              <a:t>a </a:t>
            </a:r>
            <a:r>
              <a:rPr lang="en-US" sz="1400" dirty="0" smtClean="0">
                <a:solidFill>
                  <a:srgbClr val="FF0000"/>
                </a:solidFill>
                <a:latin typeface="Arial" pitchFamily="34" charset="0"/>
                <a:cs typeface="Arial" pitchFamily="34" charset="0"/>
              </a:rPr>
              <a:t>relevant</a:t>
            </a:r>
            <a:r>
              <a:rPr lang="en-US" sz="1400" dirty="0" smtClean="0">
                <a:latin typeface="Arial" pitchFamily="34" charset="0"/>
                <a:cs typeface="Arial" pitchFamily="34" charset="0"/>
              </a:rPr>
              <a:t> </a:t>
            </a:r>
            <a:r>
              <a:rPr lang="en-US" sz="1400" dirty="0">
                <a:latin typeface="Arial" pitchFamily="34" charset="0"/>
                <a:cs typeface="Arial" pitchFamily="34" charset="0"/>
              </a:rPr>
              <a:t>medical </a:t>
            </a:r>
            <a:r>
              <a:rPr lang="en-US" sz="1400" dirty="0" smtClean="0">
                <a:latin typeface="Arial" pitchFamily="34" charset="0"/>
                <a:cs typeface="Arial" pitchFamily="34" charset="0"/>
              </a:rPr>
              <a:t>field </a:t>
            </a:r>
            <a:r>
              <a:rPr lang="en-US" sz="1400" dirty="0">
                <a:latin typeface="Arial" pitchFamily="34" charset="0"/>
                <a:cs typeface="Arial" pitchFamily="34" charset="0"/>
              </a:rPr>
              <a:t>(including Internal Medicine</a:t>
            </a:r>
            <a:r>
              <a:rPr lang="en-US" sz="1400" dirty="0" smtClean="0">
                <a:latin typeface="Arial" pitchFamily="34" charset="0"/>
                <a:cs typeface="Arial" pitchFamily="34" charset="0"/>
              </a:rPr>
              <a:t>).</a:t>
            </a:r>
            <a:br>
              <a:rPr lang="en-US" sz="1400" dirty="0" smtClean="0">
                <a:latin typeface="Arial" pitchFamily="34" charset="0"/>
                <a:cs typeface="Arial" pitchFamily="34" charset="0"/>
              </a:rPr>
            </a:br>
            <a:r>
              <a:rPr lang="en-US" sz="1400" dirty="0" smtClean="0">
                <a:latin typeface="Arial" pitchFamily="34" charset="0"/>
                <a:cs typeface="Arial" pitchFamily="34" charset="0"/>
              </a:rPr>
              <a:t>      - MDs, and other clinicians -- current</a:t>
            </a:r>
            <a:r>
              <a:rPr lang="en-US" sz="1400" dirty="0">
                <a:latin typeface="Arial" pitchFamily="34" charset="0"/>
                <a:cs typeface="Arial" pitchFamily="34" charset="0"/>
              </a:rPr>
              <a:t>, valid, and unrestricted medical </a:t>
            </a:r>
            <a:r>
              <a:rPr lang="en-US" sz="1400" dirty="0" smtClean="0">
                <a:latin typeface="Arial" pitchFamily="34" charset="0"/>
                <a:cs typeface="Arial" pitchFamily="34" charset="0"/>
              </a:rPr>
              <a:t>license.</a:t>
            </a:r>
            <a:br>
              <a:rPr lang="en-US" sz="1400" dirty="0" smtClean="0">
                <a:latin typeface="Arial" pitchFamily="34" charset="0"/>
                <a:cs typeface="Arial" pitchFamily="34" charset="0"/>
              </a:rPr>
            </a:br>
            <a:r>
              <a:rPr lang="en-US" sz="1400" dirty="0" smtClean="0">
                <a:latin typeface="Arial" pitchFamily="34" charset="0"/>
                <a:cs typeface="Arial" pitchFamily="34" charset="0"/>
              </a:rPr>
              <a:t>      - Board Certified in an </a:t>
            </a:r>
            <a:r>
              <a:rPr lang="en-US" sz="1400" dirty="0" smtClean="0">
                <a:solidFill>
                  <a:srgbClr val="FF0000"/>
                </a:solidFill>
                <a:latin typeface="Arial" pitchFamily="34" charset="0"/>
                <a:cs typeface="Arial" pitchFamily="34" charset="0"/>
              </a:rPr>
              <a:t>appropriate</a:t>
            </a:r>
            <a:r>
              <a:rPr lang="en-US" sz="1400" dirty="0" smtClean="0">
                <a:latin typeface="Arial" pitchFamily="34" charset="0"/>
                <a:cs typeface="Arial" pitchFamily="34" charset="0"/>
              </a:rPr>
              <a:t> specialty</a:t>
            </a:r>
            <a:br>
              <a:rPr lang="en-US" sz="1400" dirty="0" smtClean="0">
                <a:latin typeface="Arial" pitchFamily="34" charset="0"/>
                <a:cs typeface="Arial" pitchFamily="34" charset="0"/>
              </a:rPr>
            </a:br>
            <a:r>
              <a:rPr lang="en-US" sz="1400" dirty="0" smtClean="0">
                <a:latin typeface="Arial" pitchFamily="34" charset="0"/>
                <a:cs typeface="Arial" pitchFamily="34" charset="0"/>
              </a:rPr>
              <a:t>      - Testimony based on </a:t>
            </a:r>
            <a:r>
              <a:rPr lang="en-US" sz="1400" dirty="0" smtClean="0">
                <a:solidFill>
                  <a:srgbClr val="FF0000"/>
                </a:solidFill>
                <a:latin typeface="Arial" pitchFamily="34" charset="0"/>
                <a:cs typeface="Arial" pitchFamily="34" charset="0"/>
              </a:rPr>
              <a:t>sufficient facts or data</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 Demonstrating application of reliable principles and methods</a:t>
            </a:r>
          </a:p>
          <a:p>
            <a:pPr marL="0" indent="0">
              <a:buNone/>
            </a:pPr>
            <a:r>
              <a:rPr lang="en-US" sz="1400" dirty="0">
                <a:latin typeface="Arial" pitchFamily="34" charset="0"/>
                <a:cs typeface="Arial" pitchFamily="34" charset="0"/>
              </a:rPr>
              <a:t> </a:t>
            </a:r>
            <a:r>
              <a:rPr lang="en-US" sz="1400" dirty="0" smtClean="0">
                <a:latin typeface="Arial" pitchFamily="34" charset="0"/>
                <a:cs typeface="Arial" pitchFamily="34" charset="0"/>
              </a:rPr>
              <a:t>     - Result </a:t>
            </a:r>
            <a:r>
              <a:rPr lang="en-US" sz="1400" dirty="0">
                <a:latin typeface="Arial" pitchFamily="34" charset="0"/>
                <a:cs typeface="Arial" pitchFamily="34" charset="0"/>
              </a:rPr>
              <a:t>of reliably applying </a:t>
            </a:r>
            <a:r>
              <a:rPr lang="en-US" sz="1400" dirty="0" smtClean="0">
                <a:latin typeface="Arial" pitchFamily="34" charset="0"/>
                <a:cs typeface="Arial" pitchFamily="34" charset="0"/>
              </a:rPr>
              <a:t>principles </a:t>
            </a:r>
            <a:r>
              <a:rPr lang="en-US" sz="1400" dirty="0">
                <a:latin typeface="Arial" pitchFamily="34" charset="0"/>
                <a:cs typeface="Arial" pitchFamily="34" charset="0"/>
              </a:rPr>
              <a:t>and methods to the facts of the </a:t>
            </a:r>
            <a:r>
              <a:rPr lang="en-US" sz="1400" dirty="0" smtClean="0">
                <a:latin typeface="Arial" pitchFamily="34" charset="0"/>
                <a:cs typeface="Arial" pitchFamily="34" charset="0"/>
              </a:rPr>
              <a:t>case</a:t>
            </a:r>
            <a:br>
              <a:rPr lang="en-US" sz="1400" dirty="0" smtClean="0">
                <a:latin typeface="Arial" pitchFamily="34" charset="0"/>
                <a:cs typeface="Arial" pitchFamily="34" charset="0"/>
              </a:rPr>
            </a:br>
            <a:r>
              <a:rPr lang="en-US" sz="1400" dirty="0" smtClean="0">
                <a:latin typeface="Arial" pitchFamily="34" charset="0"/>
                <a:cs typeface="Arial" pitchFamily="34" charset="0"/>
              </a:rPr>
              <a:t>      - Expert must review all relevant medical information fairly and honestly</a:t>
            </a:r>
            <a:br>
              <a:rPr lang="en-US" sz="1400" dirty="0" smtClean="0">
                <a:latin typeface="Arial" pitchFamily="34" charset="0"/>
                <a:cs typeface="Arial" pitchFamily="34" charset="0"/>
              </a:rPr>
            </a:br>
            <a:r>
              <a:rPr lang="en-US" sz="1400" dirty="0" smtClean="0">
                <a:latin typeface="Arial" pitchFamily="34" charset="0"/>
                <a:cs typeface="Arial" pitchFamily="34" charset="0"/>
              </a:rPr>
              <a:t>      - </a:t>
            </a:r>
            <a:r>
              <a:rPr lang="en-US" sz="1400" dirty="0">
                <a:solidFill>
                  <a:srgbClr val="FF0000"/>
                </a:solidFill>
                <a:latin typeface="Arial" pitchFamily="34" charset="0"/>
                <a:cs typeface="Arial" pitchFamily="34" charset="0"/>
              </a:rPr>
              <a:t>Distinguish between actual </a:t>
            </a:r>
            <a:r>
              <a:rPr lang="en-US" sz="1400" dirty="0" smtClean="0">
                <a:solidFill>
                  <a:srgbClr val="FF0000"/>
                </a:solidFill>
                <a:latin typeface="Arial" pitchFamily="34" charset="0"/>
                <a:cs typeface="Arial" pitchFamily="34" charset="0"/>
              </a:rPr>
              <a:t>negligence or misbehavior versus </a:t>
            </a:r>
            <a:r>
              <a:rPr lang="en-US" sz="1400" dirty="0">
                <a:solidFill>
                  <a:srgbClr val="FF0000"/>
                </a:solidFill>
                <a:latin typeface="Arial" pitchFamily="34" charset="0"/>
                <a:cs typeface="Arial" pitchFamily="34" charset="0"/>
              </a:rPr>
              <a:t>unfortunate medical </a:t>
            </a:r>
            <a:r>
              <a:rPr lang="en-US" sz="1400" dirty="0" smtClean="0">
                <a:solidFill>
                  <a:srgbClr val="FF0000"/>
                </a:solidFill>
                <a:latin typeface="Arial" pitchFamily="34" charset="0"/>
                <a:cs typeface="Arial" pitchFamily="34" charset="0"/>
              </a:rPr>
              <a:t>outcomes</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 </a:t>
            </a:r>
            <a:r>
              <a:rPr lang="en-US" sz="1400" dirty="0">
                <a:latin typeface="Arial" pitchFamily="34" charset="0"/>
                <a:cs typeface="Arial" pitchFamily="34" charset="0"/>
              </a:rPr>
              <a:t>Base testimony on personal experience, clinical references, or evidence-based </a:t>
            </a:r>
            <a:r>
              <a:rPr lang="en-US" sz="1400" dirty="0" smtClean="0">
                <a:latin typeface="Arial" pitchFamily="34" charset="0"/>
                <a:cs typeface="Arial" pitchFamily="34" charset="0"/>
              </a:rPr>
              <a:t>guidelines</a:t>
            </a:r>
            <a:br>
              <a:rPr lang="en-US" sz="1400" dirty="0" smtClean="0">
                <a:latin typeface="Arial" pitchFamily="34" charset="0"/>
                <a:cs typeface="Arial" pitchFamily="34" charset="0"/>
              </a:rPr>
            </a:br>
            <a:r>
              <a:rPr lang="en-US" sz="1400" dirty="0" smtClean="0">
                <a:latin typeface="Arial" pitchFamily="34" charset="0"/>
                <a:cs typeface="Arial" pitchFamily="34" charset="0"/>
              </a:rPr>
              <a:t>      - </a:t>
            </a:r>
            <a:r>
              <a:rPr lang="en-US" sz="1400" dirty="0">
                <a:solidFill>
                  <a:srgbClr val="FF0000"/>
                </a:solidFill>
                <a:latin typeface="Arial" pitchFamily="34" charset="0"/>
                <a:cs typeface="Arial" pitchFamily="34" charset="0"/>
              </a:rPr>
              <a:t>Receive reasonable compensation </a:t>
            </a:r>
            <a:r>
              <a:rPr lang="en-US" sz="1400" dirty="0">
                <a:latin typeface="Arial" pitchFamily="34" charset="0"/>
                <a:cs typeface="Arial" pitchFamily="34" charset="0"/>
              </a:rPr>
              <a:t>not linked to the case </a:t>
            </a:r>
            <a:r>
              <a:rPr lang="en-US" sz="1400" dirty="0" smtClean="0">
                <a:latin typeface="Arial" pitchFamily="34" charset="0"/>
                <a:cs typeface="Arial" pitchFamily="34" charset="0"/>
              </a:rPr>
              <a:t>outcome</a:t>
            </a:r>
            <a:br>
              <a:rPr lang="en-US" sz="1400"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 </a:t>
            </a:r>
            <a:r>
              <a:rPr lang="en-US" sz="1800" b="1" dirty="0" smtClean="0">
                <a:latin typeface="Arial" pitchFamily="34" charset="0"/>
                <a:cs typeface="Arial" pitchFamily="34" charset="0"/>
              </a:rPr>
              <a:t>Non-clinician experts </a:t>
            </a:r>
            <a:r>
              <a:rPr lang="en-US" sz="1600" dirty="0" smtClean="0">
                <a:latin typeface="Arial" pitchFamily="34" charset="0"/>
                <a:cs typeface="Arial" pitchFamily="34" charset="0"/>
              </a:rPr>
              <a:t>should possess </a:t>
            </a:r>
            <a:r>
              <a:rPr lang="en-US" sz="1600" dirty="0">
                <a:latin typeface="Arial" pitchFamily="34" charset="0"/>
                <a:cs typeface="Arial" pitchFamily="34" charset="0"/>
              </a:rPr>
              <a:t>specialized knowledge that will help the trier of fact understand the evidence or determine a fact at </a:t>
            </a:r>
            <a:r>
              <a:rPr lang="en-US" sz="1600" dirty="0" smtClean="0">
                <a:latin typeface="Arial" pitchFamily="34" charset="0"/>
                <a:cs typeface="Arial" pitchFamily="34" charset="0"/>
              </a:rPr>
              <a:t>issue </a:t>
            </a:r>
            <a:r>
              <a:rPr lang="en-US" sz="1600" b="1" dirty="0" smtClean="0">
                <a:latin typeface="Arial" pitchFamily="34" charset="0"/>
                <a:cs typeface="Arial" pitchFamily="34" charset="0"/>
              </a:rPr>
              <a:t>*</a:t>
            </a:r>
            <a:br>
              <a:rPr lang="en-US" sz="1600" b="1"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 Appropriate education</a:t>
            </a:r>
            <a:br>
              <a:rPr lang="en-US" sz="1400" dirty="0" smtClean="0">
                <a:latin typeface="Arial" pitchFamily="34" charset="0"/>
                <a:cs typeface="Arial" pitchFamily="34" charset="0"/>
              </a:rPr>
            </a:br>
            <a:r>
              <a:rPr lang="en-US" sz="1400" dirty="0" smtClean="0">
                <a:latin typeface="Arial" pitchFamily="34" charset="0"/>
                <a:cs typeface="Arial" pitchFamily="34" charset="0"/>
              </a:rPr>
              <a:t>      - Record of publications under peer review or editor review</a:t>
            </a:r>
          </a:p>
          <a:p>
            <a:pPr marL="0" indent="0">
              <a:buNone/>
            </a:pPr>
            <a:r>
              <a:rPr lang="en-US" sz="1400" dirty="0">
                <a:latin typeface="Arial" pitchFamily="34" charset="0"/>
                <a:cs typeface="Arial" pitchFamily="34" charset="0"/>
              </a:rPr>
              <a:t> </a:t>
            </a:r>
            <a:r>
              <a:rPr lang="en-US" sz="1400" dirty="0" smtClean="0">
                <a:latin typeface="Arial" pitchFamily="34" charset="0"/>
                <a:cs typeface="Arial" pitchFamily="34" charset="0"/>
              </a:rPr>
              <a:t>     - Record of wide exposure to critical oversight by other experts</a:t>
            </a:r>
            <a:br>
              <a:rPr lang="en-US" sz="1400" dirty="0" smtClean="0">
                <a:latin typeface="Arial" pitchFamily="34" charset="0"/>
                <a:cs typeface="Arial" pitchFamily="34" charset="0"/>
              </a:rPr>
            </a:br>
            <a:r>
              <a:rPr lang="en-US" sz="1400" dirty="0" smtClean="0">
                <a:latin typeface="Arial" pitchFamily="34" charset="0"/>
                <a:cs typeface="Arial" pitchFamily="34" charset="0"/>
              </a:rPr>
              <a:t>      - Record of professional awards or acknowledgments of performance</a:t>
            </a:r>
            <a:br>
              <a:rPr lang="en-US" sz="1400" dirty="0" smtClean="0">
                <a:latin typeface="Arial" pitchFamily="34" charset="0"/>
                <a:cs typeface="Arial" pitchFamily="34" charset="0"/>
              </a:rPr>
            </a:br>
            <a:r>
              <a:rPr lang="en-US" sz="1400" dirty="0" smtClean="0">
                <a:latin typeface="Arial" pitchFamily="34" charset="0"/>
                <a:cs typeface="Arial" pitchFamily="34" charset="0"/>
              </a:rPr>
              <a:t>      - Service on editorial boards or invited public panel discussions</a:t>
            </a:r>
          </a:p>
          <a:p>
            <a:pPr marL="0" indent="0">
              <a:buNone/>
            </a:pPr>
            <a:r>
              <a:rPr lang="en-US" sz="1400" dirty="0">
                <a:latin typeface="Arial" pitchFamily="34" charset="0"/>
                <a:cs typeface="Arial" pitchFamily="34" charset="0"/>
                <a:hlinkClick r:id="rId2"/>
              </a:rPr>
              <a:t> </a:t>
            </a:r>
          </a:p>
          <a:p>
            <a:pPr marL="0" indent="0">
              <a:buNone/>
            </a:pP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2400" b="1" dirty="0" smtClean="0">
              <a:latin typeface="Arial" pitchFamily="34" charset="0"/>
              <a:cs typeface="Arial" pitchFamily="34" charset="0"/>
            </a:endParaRPr>
          </a:p>
          <a:p>
            <a:pPr marL="393192" lvl="1" indent="0">
              <a:buNone/>
            </a:pPr>
            <a:endParaRPr lang="en-US" sz="1600" dirty="0">
              <a:latin typeface="Arial" pitchFamily="34" charset="0"/>
              <a:cs typeface="Arial" pitchFamily="34" charset="0"/>
            </a:endParaRPr>
          </a:p>
        </p:txBody>
      </p:sp>
      <p:sp>
        <p:nvSpPr>
          <p:cNvPr id="6" name="TextBox 5"/>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7" name="TextBox 6"/>
          <p:cNvSpPr txBox="1"/>
          <p:nvPr/>
        </p:nvSpPr>
        <p:spPr>
          <a:xfrm>
            <a:off x="457200" y="6400800"/>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 Suggested by the Course Author</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308573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dirty="0" smtClean="0">
                <a:latin typeface="Arial" pitchFamily="34" charset="0"/>
                <a:cs typeface="Arial" pitchFamily="34" charset="0"/>
              </a:rPr>
              <a:t>What Might Disqualify </a:t>
            </a:r>
            <a:br>
              <a:rPr lang="en-US" sz="3600" dirty="0" smtClean="0">
                <a:latin typeface="Arial" pitchFamily="34" charset="0"/>
                <a:cs typeface="Arial" pitchFamily="34" charset="0"/>
              </a:rPr>
            </a:br>
            <a:r>
              <a:rPr lang="en-US" sz="3600" dirty="0" smtClean="0">
                <a:latin typeface="Arial" pitchFamily="34" charset="0"/>
                <a:cs typeface="Arial" pitchFamily="34" charset="0"/>
              </a:rPr>
              <a:t>    “Subject Matter Expert” Witnesses?</a:t>
            </a:r>
            <a:endParaRPr lang="en-US" sz="3600" dirty="0">
              <a:latin typeface="Arial" pitchFamily="34" charset="0"/>
              <a:cs typeface="Arial" pitchFamily="34" charset="0"/>
            </a:endParaRP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5" name="Content Placeholder 2"/>
          <p:cNvSpPr>
            <a:spLocks noGrp="1"/>
          </p:cNvSpPr>
          <p:nvPr>
            <p:ph idx="1"/>
          </p:nvPr>
        </p:nvSpPr>
        <p:spPr>
          <a:xfrm>
            <a:off x="457200" y="1295400"/>
            <a:ext cx="8229600" cy="4846320"/>
          </a:xfrm>
        </p:spPr>
        <p:txBody>
          <a:bodyPr>
            <a:noAutofit/>
          </a:bodyPr>
          <a:lstStyle/>
          <a:p>
            <a:r>
              <a:rPr lang="en-US" sz="1800" dirty="0" smtClean="0">
                <a:latin typeface="Arial" pitchFamily="34" charset="0"/>
                <a:cs typeface="Arial" pitchFamily="34" charset="0"/>
              </a:rPr>
              <a:t>Education in “principles” divorced from clinical practice or science</a:t>
            </a:r>
          </a:p>
          <a:p>
            <a:pPr marL="667512" lvl="2" indent="0">
              <a:buNone/>
            </a:pPr>
            <a:r>
              <a:rPr lang="en-US" sz="1300" dirty="0" smtClean="0">
                <a:latin typeface="Arial" pitchFamily="34" charset="0"/>
                <a:cs typeface="Arial" pitchFamily="34" charset="0"/>
              </a:rPr>
              <a:t>- </a:t>
            </a:r>
            <a:r>
              <a:rPr lang="en-US" sz="1600" dirty="0" smtClean="0">
                <a:latin typeface="Arial" pitchFamily="34" charset="0"/>
                <a:cs typeface="Arial" pitchFamily="34" charset="0"/>
              </a:rPr>
              <a:t>Academicians may lack hands-on experience with similar patients.</a:t>
            </a:r>
            <a:r>
              <a:rPr lang="en-US" sz="1300" dirty="0" smtClean="0">
                <a:latin typeface="Arial" pitchFamily="34" charset="0"/>
                <a:cs typeface="Arial" pitchFamily="34" charset="0"/>
              </a:rPr>
              <a:t/>
            </a:r>
            <a:br>
              <a:rPr lang="en-US" sz="1300" dirty="0" smtClean="0">
                <a:latin typeface="Arial" pitchFamily="34" charset="0"/>
                <a:cs typeface="Arial" pitchFamily="34" charset="0"/>
              </a:rPr>
            </a:br>
            <a:endParaRPr lang="en-US" sz="1300" dirty="0" smtClean="0">
              <a:latin typeface="Arial" pitchFamily="34" charset="0"/>
              <a:cs typeface="Arial" pitchFamily="34" charset="0"/>
            </a:endParaRPr>
          </a:p>
          <a:p>
            <a:r>
              <a:rPr lang="en-US" sz="1800" dirty="0" smtClean="0">
                <a:latin typeface="Arial" pitchFamily="34" charset="0"/>
                <a:cs typeface="Arial" pitchFamily="34" charset="0"/>
              </a:rPr>
              <a:t>Testimony unrelated to the issues in contest</a:t>
            </a:r>
            <a:br>
              <a:rPr lang="en-US" sz="1800" dirty="0" smtClean="0">
                <a:latin typeface="Arial" pitchFamily="34" charset="0"/>
                <a:cs typeface="Arial" pitchFamily="34" charset="0"/>
              </a:rPr>
            </a:br>
            <a:endParaRPr lang="en-US" sz="1200" dirty="0" smtClean="0">
              <a:latin typeface="Arial" pitchFamily="34" charset="0"/>
              <a:cs typeface="Arial" pitchFamily="34" charset="0"/>
            </a:endParaRPr>
          </a:p>
          <a:p>
            <a:r>
              <a:rPr lang="en-US" sz="1800" dirty="0" smtClean="0">
                <a:latin typeface="Arial" pitchFamily="34" charset="0"/>
                <a:cs typeface="Arial" pitchFamily="34" charset="0"/>
              </a:rPr>
              <a:t>Lack of published peer-reviewed papers </a:t>
            </a:r>
            <a:r>
              <a:rPr lang="en-US" sz="1800" dirty="0" smtClean="0">
                <a:solidFill>
                  <a:srgbClr val="FF0000"/>
                </a:solidFill>
                <a:latin typeface="Arial" pitchFamily="34" charset="0"/>
                <a:cs typeface="Arial" pitchFamily="34" charset="0"/>
              </a:rPr>
              <a:t>cited by other experts</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endParaRPr lang="en-US" sz="1400" dirty="0" smtClean="0">
              <a:latin typeface="Arial" pitchFamily="34" charset="0"/>
              <a:cs typeface="Arial" pitchFamily="34" charset="0"/>
            </a:endParaRPr>
          </a:p>
          <a:p>
            <a:r>
              <a:rPr lang="en-US" sz="1800" dirty="0">
                <a:latin typeface="Arial" pitchFamily="34" charset="0"/>
                <a:cs typeface="Arial" pitchFamily="34" charset="0"/>
              </a:rPr>
              <a:t>Clinical practice primarily in fields other than those involved in the proceeding</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endParaRPr lang="en-US" sz="1400" dirty="0" smtClean="0">
              <a:latin typeface="Arial" pitchFamily="34" charset="0"/>
              <a:cs typeface="Arial" pitchFamily="34" charset="0"/>
            </a:endParaRPr>
          </a:p>
          <a:p>
            <a:r>
              <a:rPr lang="en-US" sz="1800" dirty="0" smtClean="0">
                <a:latin typeface="Arial" pitchFamily="34" charset="0"/>
                <a:cs typeface="Arial" pitchFamily="34" charset="0"/>
              </a:rPr>
              <a:t>Generalizations without verifiable references – or in dated or discredited sources (notably CDC or VA opioid guidelines)</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sz="1800" dirty="0">
                <a:latin typeface="Arial" pitchFamily="34" charset="0"/>
                <a:cs typeface="Arial" pitchFamily="34" charset="0"/>
              </a:rPr>
              <a:t>M</a:t>
            </a:r>
            <a:r>
              <a:rPr lang="en-US" sz="1800" dirty="0" smtClean="0">
                <a:latin typeface="Arial" pitchFamily="34" charset="0"/>
                <a:cs typeface="Arial" pitchFamily="34" charset="0"/>
              </a:rPr>
              <a:t>ajor income from testimony against doctors</a:t>
            </a:r>
            <a:br>
              <a:rPr lang="en-US" sz="1800" dirty="0" smtClean="0">
                <a:latin typeface="Arial" pitchFamily="34" charset="0"/>
                <a:cs typeface="Arial" pitchFamily="34" charset="0"/>
              </a:rPr>
            </a:br>
            <a:r>
              <a:rPr lang="en-US" sz="1800" dirty="0" smtClean="0">
                <a:latin typeface="Arial" pitchFamily="34" charset="0"/>
                <a:cs typeface="Arial" pitchFamily="34" charset="0"/>
              </a:rPr>
              <a:t>	</a:t>
            </a:r>
            <a:r>
              <a:rPr lang="en-US" sz="1600" dirty="0" smtClean="0">
                <a:latin typeface="Arial" pitchFamily="34" charset="0"/>
                <a:cs typeface="Arial" pitchFamily="34" charset="0"/>
              </a:rPr>
              <a:t>-  Financial incentive to misrepresent facts to obtain convictions</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050" dirty="0" smtClean="0">
              <a:latin typeface="Arial" pitchFamily="34" charset="0"/>
              <a:cs typeface="Arial" pitchFamily="34" charset="0"/>
            </a:endParaRPr>
          </a:p>
          <a:p>
            <a:r>
              <a:rPr lang="en-US" sz="1800" dirty="0" smtClean="0">
                <a:latin typeface="Arial" pitchFamily="34" charset="0"/>
                <a:cs typeface="Arial" pitchFamily="34" charset="0"/>
              </a:rPr>
              <a:t>Testimony of former employees or criminal defendants</a:t>
            </a:r>
            <a:br>
              <a:rPr lang="en-US" sz="1800" dirty="0" smtClean="0">
                <a:latin typeface="Arial" pitchFamily="34" charset="0"/>
                <a:cs typeface="Arial" pitchFamily="34" charset="0"/>
              </a:rPr>
            </a:br>
            <a:r>
              <a:rPr lang="en-US" sz="1800" dirty="0" smtClean="0">
                <a:latin typeface="Arial" pitchFamily="34" charset="0"/>
                <a:cs typeface="Arial" pitchFamily="34" charset="0"/>
              </a:rPr>
              <a:t>	</a:t>
            </a:r>
            <a:r>
              <a:rPr lang="en-US" sz="1600" dirty="0" smtClean="0">
                <a:latin typeface="Arial" pitchFamily="34" charset="0"/>
                <a:cs typeface="Arial" pitchFamily="34" charset="0"/>
              </a:rPr>
              <a:t>-  Coerced testimony or incentives for perjury or worst-case interpretations</a:t>
            </a:r>
          </a:p>
          <a:p>
            <a:pPr marL="0" indent="0">
              <a:buNone/>
            </a:pP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0" indent="0">
              <a:buNone/>
            </a:pPr>
            <a:r>
              <a:rPr lang="en-US" sz="1400" dirty="0">
                <a:latin typeface="Arial" pitchFamily="34" charset="0"/>
                <a:cs typeface="Arial" pitchFamily="34" charset="0"/>
                <a:hlinkClick r:id="rId2"/>
              </a:rPr>
              <a:t> </a:t>
            </a:r>
          </a:p>
          <a:p>
            <a:pPr marL="0" indent="0">
              <a:buNone/>
            </a:pP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2400" dirty="0" smtClean="0">
              <a:latin typeface="Arial" pitchFamily="34" charset="0"/>
              <a:cs typeface="Arial" pitchFamily="34" charset="0"/>
            </a:endParaRPr>
          </a:p>
          <a:p>
            <a:pPr marL="393192" lvl="1" indent="0">
              <a:buNone/>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820212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normAutofit fontScale="85000" lnSpcReduction="10000"/>
          </a:bodyPr>
          <a:lstStyle/>
          <a:p>
            <a:r>
              <a:rPr lang="en-US" sz="2400" dirty="0" smtClean="0">
                <a:latin typeface="Arial" pitchFamily="34" charset="0"/>
                <a:cs typeface="Arial" pitchFamily="34" charset="0"/>
              </a:rPr>
              <a:t>A clinician isn’t an “expert” on medical literature unless they </a:t>
            </a:r>
            <a:r>
              <a:rPr lang="en-US" sz="2400" b="1" dirty="0" smtClean="0">
                <a:solidFill>
                  <a:srgbClr val="FF0000"/>
                </a:solidFill>
                <a:latin typeface="Arial" pitchFamily="34" charset="0"/>
                <a:cs typeface="Arial" pitchFamily="34" charset="0"/>
              </a:rPr>
              <a:t>ALSO</a:t>
            </a:r>
            <a:r>
              <a:rPr lang="en-US" sz="2400" dirty="0" smtClean="0">
                <a:solidFill>
                  <a:srgbClr val="FF0000"/>
                </a:solidFill>
                <a:latin typeface="Arial" pitchFamily="34" charset="0"/>
                <a:cs typeface="Arial" pitchFamily="34" charset="0"/>
              </a:rPr>
              <a:t> </a:t>
            </a:r>
            <a:r>
              <a:rPr lang="en-US" sz="2400" dirty="0" smtClean="0">
                <a:latin typeface="Arial" pitchFamily="34" charset="0"/>
                <a:cs typeface="Arial" pitchFamily="34" charset="0"/>
              </a:rPr>
              <a:t>understand its pertinent weaknesses</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p>
          <a:p>
            <a:pPr lvl="1"/>
            <a:r>
              <a:rPr lang="en-US" sz="2000" dirty="0" smtClean="0">
                <a:latin typeface="Arial" pitchFamily="34" charset="0"/>
                <a:cs typeface="Arial" pitchFamily="34" charset="0"/>
              </a:rPr>
              <a:t>Replication “Crisis” – Many trials or study results don’t duplicate if performed to the same procedures by different investigators. </a:t>
            </a:r>
            <a:br>
              <a:rPr lang="en-US" sz="2000" dirty="0" smtClean="0">
                <a:latin typeface="Arial" pitchFamily="34" charset="0"/>
                <a:cs typeface="Arial" pitchFamily="34" charset="0"/>
              </a:rPr>
            </a:br>
            <a:r>
              <a:rPr lang="en-US" sz="2000" dirty="0" smtClean="0">
                <a:latin typeface="Arial" pitchFamily="34" charset="0"/>
                <a:cs typeface="Arial" pitchFamily="34" charset="0"/>
              </a:rPr>
              <a:t> </a:t>
            </a:r>
            <a:endParaRPr lang="en-US" sz="1400" dirty="0" smtClean="0">
              <a:latin typeface="Arial" pitchFamily="34" charset="0"/>
              <a:cs typeface="Arial" pitchFamily="34" charset="0"/>
            </a:endParaRPr>
          </a:p>
          <a:p>
            <a:pPr lvl="1"/>
            <a:r>
              <a:rPr lang="en-US" sz="2000" dirty="0" smtClean="0">
                <a:latin typeface="Arial" pitchFamily="34" charset="0"/>
                <a:cs typeface="Arial" pitchFamily="34" charset="0"/>
              </a:rPr>
              <a:t>Even if repeated outcomes are similar, strength of findings is often reduced.</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lvl="1"/>
            <a:r>
              <a:rPr lang="en-US" sz="2000" dirty="0" smtClean="0">
                <a:latin typeface="Arial" pitchFamily="34" charset="0"/>
                <a:cs typeface="Arial" pitchFamily="34" charset="0"/>
              </a:rPr>
              <a:t>Peer review process is compromised by reviewer and editor bias.</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lvl="2"/>
            <a:r>
              <a:rPr lang="en-US" sz="1600" dirty="0" smtClean="0">
                <a:latin typeface="Arial" pitchFamily="34" charset="0"/>
                <a:cs typeface="Arial" pitchFamily="34" charset="0"/>
              </a:rPr>
              <a:t>Publish or Perish – Authors repeat popular falsehoods to get into print</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lvl="2"/>
            <a:r>
              <a:rPr lang="en-US" sz="1600" dirty="0" smtClean="0">
                <a:latin typeface="Arial" pitchFamily="34" charset="0"/>
                <a:cs typeface="Arial" pitchFamily="34" charset="0"/>
              </a:rPr>
              <a:t>Cherry picking interpretations of results to support author opinions</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lvl="1"/>
            <a:r>
              <a:rPr lang="en-US" sz="2000" dirty="0" smtClean="0">
                <a:latin typeface="Arial" pitchFamily="34" charset="0"/>
                <a:cs typeface="Arial" pitchFamily="34" charset="0"/>
              </a:rPr>
              <a:t>Negative results are rarely reported</a:t>
            </a:r>
          </a:p>
          <a:p>
            <a:pPr lvl="2"/>
            <a:r>
              <a:rPr lang="en-US" sz="1600" dirty="0" smtClean="0">
                <a:latin typeface="Arial" pitchFamily="34" charset="0"/>
                <a:cs typeface="Arial" pitchFamily="34" charset="0"/>
              </a:rPr>
              <a:t>Prevailing mythologies are left in place to later produce mischief</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lvl="1"/>
            <a:r>
              <a:rPr lang="en-US" sz="2000" dirty="0" smtClean="0">
                <a:latin typeface="Arial" pitchFamily="34" charset="0"/>
                <a:cs typeface="Arial" pitchFamily="34" charset="0"/>
              </a:rPr>
              <a:t>Expectation bias – investigators see what they expect to see, and fail to cross-check methods or original data sources thereafter</a:t>
            </a:r>
          </a:p>
        </p:txBody>
      </p:sp>
      <p:sp>
        <p:nvSpPr>
          <p:cNvPr id="4" name="Title 1"/>
          <p:cNvSpPr>
            <a:spLocks noGrp="1"/>
          </p:cNvSpPr>
          <p:nvPr>
            <p:ph type="title"/>
          </p:nvPr>
        </p:nvSpPr>
        <p:spPr>
          <a:xfrm>
            <a:off x="457200" y="381000"/>
            <a:ext cx="8229600" cy="533400"/>
          </a:xfrm>
        </p:spPr>
        <p:txBody>
          <a:bodyPr>
            <a:noAutofit/>
          </a:bodyPr>
          <a:lstStyle/>
          <a:p>
            <a:r>
              <a:rPr lang="en-US" sz="2800" b="1" dirty="0" smtClean="0"/>
              <a:t>      Criteria for Disqualifying Clinician Witnesses -2-</a:t>
            </a:r>
            <a:endParaRPr lang="en-US" sz="2800" b="1" dirty="0"/>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778340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839200" cy="533400"/>
          </a:xfrm>
        </p:spPr>
        <p:txBody>
          <a:bodyPr>
            <a:noAutofit/>
          </a:bodyPr>
          <a:lstStyle/>
          <a:p>
            <a:r>
              <a:rPr lang="en-US" sz="2800" b="1" dirty="0" smtClean="0"/>
              <a:t>A New Criterion for Disqualifying Clinician Witnesses</a:t>
            </a:r>
            <a:endParaRPr lang="en-US" sz="2800" b="1" dirty="0"/>
          </a:p>
        </p:txBody>
      </p:sp>
      <p:sp>
        <p:nvSpPr>
          <p:cNvPr id="3" name="Content Placeholder 2"/>
          <p:cNvSpPr>
            <a:spLocks noGrp="1"/>
          </p:cNvSpPr>
          <p:nvPr>
            <p:ph idx="1"/>
          </p:nvPr>
        </p:nvSpPr>
        <p:spPr>
          <a:xfrm>
            <a:off x="304800" y="990600"/>
            <a:ext cx="8686800" cy="4389120"/>
          </a:xfrm>
        </p:spPr>
        <p:txBody>
          <a:bodyPr>
            <a:normAutofit/>
          </a:bodyPr>
          <a:lstStyle/>
          <a:p>
            <a:r>
              <a:rPr lang="en-US" sz="2400" dirty="0" smtClean="0">
                <a:latin typeface="Arial" pitchFamily="34" charset="0"/>
                <a:cs typeface="Arial" pitchFamily="34" charset="0"/>
              </a:rPr>
              <a:t>Failure to Understand Clinical Trial and Study Protocols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
        <p:nvSpPr>
          <p:cNvPr id="4" name="TextBox 3"/>
          <p:cNvSpPr txBox="1"/>
          <p:nvPr/>
        </p:nvSpPr>
        <p:spPr>
          <a:xfrm>
            <a:off x="838200" y="1600200"/>
            <a:ext cx="7772400" cy="5078313"/>
          </a:xfrm>
          <a:prstGeom prst="rect">
            <a:avLst/>
          </a:prstGeom>
          <a:noFill/>
        </p:spPr>
        <p:txBody>
          <a:bodyPr wrap="square" rtlCol="0">
            <a:spAutoFit/>
          </a:bodyPr>
          <a:lstStyle/>
          <a:p>
            <a:r>
              <a:rPr lang="en-US" i="1" dirty="0" smtClean="0">
                <a:latin typeface="Arial" pitchFamily="34" charset="0"/>
                <a:cs typeface="Arial" pitchFamily="34" charset="0"/>
              </a:rPr>
              <a:t>An anecdote</a:t>
            </a:r>
            <a:r>
              <a:rPr lang="en-US" dirty="0" smtClean="0">
                <a:latin typeface="Arial" pitchFamily="34" charset="0"/>
                <a:cs typeface="Arial" pitchFamily="34" charset="0"/>
              </a:rPr>
              <a:t>:  In a 2022 medical conference before 100+ </a:t>
            </a:r>
            <a:r>
              <a:rPr lang="en-US" dirty="0">
                <a:latin typeface="Arial" pitchFamily="34" charset="0"/>
                <a:cs typeface="Arial" pitchFamily="34" charset="0"/>
              </a:rPr>
              <a:t>doctors and nurse </a:t>
            </a:r>
            <a:r>
              <a:rPr lang="en-US" dirty="0" smtClean="0">
                <a:latin typeface="Arial" pitchFamily="34" charset="0"/>
                <a:cs typeface="Arial" pitchFamily="34" charset="0"/>
              </a:rPr>
              <a:t>practitioners,  the speaker asked a question for a show of hands: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t>
            </a:r>
            <a:r>
              <a:rPr lang="en-US" dirty="0">
                <a:latin typeface="Arial" pitchFamily="34" charset="0"/>
                <a:cs typeface="Arial" pitchFamily="34" charset="0"/>
              </a:rPr>
              <a:t>How many of you have recent training in the evaluation of clinical trials and study protocols?”</a:t>
            </a:r>
          </a:p>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No </a:t>
            </a:r>
            <a:r>
              <a:rPr lang="en-US" dirty="0">
                <a:latin typeface="Arial" pitchFamily="34" charset="0"/>
                <a:cs typeface="Arial" pitchFamily="34" charset="0"/>
              </a:rPr>
              <a:t>hands went up</a:t>
            </a:r>
            <a:r>
              <a:rPr lang="en-US" dirty="0" smtClean="0">
                <a:latin typeface="Arial" pitchFamily="34" charset="0"/>
                <a:cs typeface="Arial" pitchFamily="34" charset="0"/>
              </a:rPr>
              <a:t>.</a:t>
            </a:r>
            <a:br>
              <a:rPr lang="en-US" dirty="0" smtClean="0">
                <a:latin typeface="Arial" pitchFamily="34" charset="0"/>
                <a:cs typeface="Arial" pitchFamily="34" charset="0"/>
              </a:rPr>
            </a:br>
            <a:endParaRPr lang="en-US" dirty="0">
              <a:latin typeface="Arial" pitchFamily="34" charset="0"/>
              <a:cs typeface="Arial" pitchFamily="34" charset="0"/>
            </a:endParaRPr>
          </a:p>
          <a:p>
            <a:r>
              <a:rPr lang="en-US" dirty="0">
                <a:latin typeface="Arial" pitchFamily="34" charset="0"/>
                <a:cs typeface="Arial" pitchFamily="34" charset="0"/>
              </a:rPr>
              <a:t>As </a:t>
            </a:r>
            <a:r>
              <a:rPr lang="en-US" dirty="0" smtClean="0">
                <a:latin typeface="Arial" pitchFamily="34" charset="0"/>
                <a:cs typeface="Arial" pitchFamily="34" charset="0"/>
              </a:rPr>
              <a:t>the speaker </a:t>
            </a:r>
            <a:r>
              <a:rPr lang="en-US" dirty="0">
                <a:latin typeface="Arial" pitchFamily="34" charset="0"/>
                <a:cs typeface="Arial" pitchFamily="34" charset="0"/>
              </a:rPr>
              <a:t>suggested to the audience, “You realize, </a:t>
            </a:r>
            <a:r>
              <a:rPr lang="en-US" dirty="0" smtClean="0">
                <a:latin typeface="Arial" pitchFamily="34" charset="0"/>
                <a:cs typeface="Arial" pitchFamily="34" charset="0"/>
              </a:rPr>
              <a:t>of course</a:t>
            </a:r>
            <a:r>
              <a:rPr lang="en-US" dirty="0">
                <a:latin typeface="Arial" pitchFamily="34" charset="0"/>
                <a:cs typeface="Arial" pitchFamily="34" charset="0"/>
              </a:rPr>
              <a:t>, that without this exposure, when you read only the abstract of a published clinical paper, you have no idea whether the authors or peer reviewers knew what they were doing.  You lack the skills to check their work</a:t>
            </a:r>
            <a:r>
              <a:rPr lang="en-US" dirty="0" smtClean="0">
                <a:latin typeface="Arial" pitchFamily="34" charset="0"/>
                <a:cs typeface="Arial" pitchFamily="34" charset="0"/>
              </a:rPr>
              <a:t>.”</a:t>
            </a:r>
            <a:br>
              <a:rPr lang="en-US" dirty="0" smtClean="0">
                <a:latin typeface="Arial" pitchFamily="34" charset="0"/>
                <a:cs typeface="Arial" pitchFamily="34" charset="0"/>
              </a:rPr>
            </a:br>
            <a:endParaRPr lang="en-US" dirty="0">
              <a:latin typeface="Arial" pitchFamily="34" charset="0"/>
              <a:cs typeface="Arial" pitchFamily="34" charset="0"/>
            </a:endParaRPr>
          </a:p>
          <a:p>
            <a:r>
              <a:rPr lang="en-US" dirty="0">
                <a:latin typeface="Arial" pitchFamily="34" charset="0"/>
                <a:cs typeface="Arial" pitchFamily="34" charset="0"/>
              </a:rPr>
              <a:t>You could have heard a pin drop </a:t>
            </a:r>
            <a:r>
              <a:rPr lang="en-US" dirty="0" smtClean="0">
                <a:latin typeface="Arial" pitchFamily="34" charset="0"/>
                <a:cs typeface="Arial" pitchFamily="34" charset="0"/>
              </a:rPr>
              <a:t>as the lecture continued.*</a:t>
            </a:r>
          </a:p>
          <a:p>
            <a:endParaRPr lang="en-US" dirty="0">
              <a:latin typeface="Arial" pitchFamily="34" charset="0"/>
              <a:cs typeface="Arial" pitchFamily="34" charset="0"/>
            </a:endParaRPr>
          </a:p>
          <a:p>
            <a:r>
              <a:rPr lang="en-US" dirty="0" smtClean="0">
                <a:solidFill>
                  <a:srgbClr val="FF0000"/>
                </a:solidFill>
                <a:latin typeface="Arial" pitchFamily="34" charset="0"/>
                <a:cs typeface="Arial" pitchFamily="34" charset="0"/>
              </a:rPr>
              <a:t>* Many courts, witnesses and juries </a:t>
            </a:r>
            <a:r>
              <a:rPr lang="en-US" i="1" dirty="0" smtClean="0">
                <a:solidFill>
                  <a:srgbClr val="FF0000"/>
                </a:solidFill>
                <a:latin typeface="Arial" pitchFamily="34" charset="0"/>
                <a:cs typeface="Arial" pitchFamily="34" charset="0"/>
              </a:rPr>
              <a:t>also</a:t>
            </a:r>
            <a:r>
              <a:rPr lang="en-US" dirty="0" smtClean="0">
                <a:solidFill>
                  <a:srgbClr val="FF0000"/>
                </a:solidFill>
                <a:latin typeface="Arial" pitchFamily="34" charset="0"/>
                <a:cs typeface="Arial" pitchFamily="34" charset="0"/>
              </a:rPr>
              <a:t> lack the skills to check witness assertions.  This is </a:t>
            </a:r>
            <a:r>
              <a:rPr lang="en-US" i="1" dirty="0" smtClean="0">
                <a:solidFill>
                  <a:srgbClr val="FF0000"/>
                </a:solidFill>
                <a:latin typeface="Arial" pitchFamily="34" charset="0"/>
                <a:cs typeface="Arial" pitchFamily="34" charset="0"/>
              </a:rPr>
              <a:t>your </a:t>
            </a:r>
            <a:r>
              <a:rPr lang="en-US" dirty="0" smtClean="0">
                <a:solidFill>
                  <a:srgbClr val="FF0000"/>
                </a:solidFill>
                <a:latin typeface="Arial" pitchFamily="34" charset="0"/>
                <a:cs typeface="Arial" pitchFamily="34" charset="0"/>
              </a:rPr>
              <a:t> job as attorneys!</a:t>
            </a:r>
            <a:endParaRPr lang="en-US" dirty="0">
              <a:solidFill>
                <a:srgbClr val="FF0000"/>
              </a:solidFill>
              <a:latin typeface="Arial" pitchFamily="34" charset="0"/>
              <a:cs typeface="Arial" pitchFamily="34" charset="0"/>
            </a:endParaRPr>
          </a:p>
          <a:p>
            <a:endParaRPr lang="en-US" dirty="0">
              <a:latin typeface="Arial" pitchFamily="34" charset="0"/>
              <a:cs typeface="Arial" pitchFamily="34" charset="0"/>
            </a:endParaRPr>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20239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3512"/>
            <a:ext cx="8229600" cy="856488"/>
          </a:xfrm>
        </p:spPr>
        <p:txBody>
          <a:bodyPr/>
          <a:lstStyle/>
          <a:p>
            <a:pPr algn="ctr"/>
            <a:r>
              <a:rPr lang="en-US" dirty="0" smtClean="0">
                <a:latin typeface="Arial" panose="020B0604020202020204" pitchFamily="34" charset="0"/>
                <a:cs typeface="Arial" panose="020B0604020202020204" pitchFamily="34" charset="0"/>
              </a:rPr>
              <a:t>Pre-Trial Discovery</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874768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80288"/>
          </a:xfrm>
        </p:spPr>
        <p:txBody>
          <a:bodyPr>
            <a:normAutofit fontScale="90000"/>
          </a:bodyPr>
          <a:lstStyle/>
          <a:p>
            <a:r>
              <a:rPr lang="en-US" dirty="0" smtClean="0"/>
              <a:t>Process of Discovery</a:t>
            </a:r>
            <a:endParaRPr lang="en-US" sz="2700" b="1" dirty="0"/>
          </a:p>
        </p:txBody>
      </p:sp>
      <p:sp>
        <p:nvSpPr>
          <p:cNvPr id="6" name="Content Placeholder 5"/>
          <p:cNvSpPr>
            <a:spLocks noGrp="1"/>
          </p:cNvSpPr>
          <p:nvPr>
            <p:ph idx="1"/>
          </p:nvPr>
        </p:nvSpPr>
        <p:spPr>
          <a:xfrm>
            <a:off x="533400" y="914400"/>
            <a:ext cx="8229600" cy="4389120"/>
          </a:xfrm>
        </p:spPr>
        <p:txBody>
          <a:bodyPr>
            <a:noAutofit/>
          </a:bodyPr>
          <a:lstStyle/>
          <a:p>
            <a:pPr marL="0" indent="0">
              <a:buNone/>
            </a:pPr>
            <a:r>
              <a:rPr lang="en-US" sz="1800" b="1" dirty="0">
                <a:latin typeface="Arial" panose="020B0604020202020204" pitchFamily="34" charset="0"/>
                <a:cs typeface="Arial" panose="020B0604020202020204" pitchFamily="34" charset="0"/>
              </a:rPr>
              <a:t>Prosecutors are required to disclose </a:t>
            </a: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pre-trial discovery all evidence and information in their possession or control that is material to the defense or relevant to the case. </a:t>
            </a:r>
          </a:p>
          <a:p>
            <a:r>
              <a:rPr lang="en-US" sz="1600" dirty="0">
                <a:latin typeface="Arial" panose="020B0604020202020204" pitchFamily="34" charset="0"/>
                <a:cs typeface="Arial" panose="020B0604020202020204" pitchFamily="34" charset="0"/>
              </a:rPr>
              <a:t>Any evidence or information that tends to negate the guilt of the accused or mitigate the offense charged</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Exculpatory evidence or information that could reduce the punishment of the accused</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Tangible objects, documents, reports of examinations and tests that the prosecution intends to use at trial</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Written or recorded statements or confessions made by the defendant</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substance of testimony the government expects from expert witnesses</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Prior criminal records of the defendant, if relevant</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Information that could impeach government witnesses or evidence</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Any additional evidence discovered before or during trial that is subject to discovery rules.</a:t>
            </a:r>
          </a:p>
          <a:p>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862371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389120"/>
          </a:xfrm>
        </p:spPr>
        <p:txBody>
          <a:bodyPr>
            <a:noAutofit/>
          </a:bodyPr>
          <a:lstStyle/>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b="1" dirty="0" smtClean="0">
                <a:latin typeface="Arial" panose="020B0604020202020204" pitchFamily="34" charset="0"/>
                <a:cs typeface="Arial" panose="020B0604020202020204" pitchFamily="34" charset="0"/>
              </a:rPr>
              <a:t>Clinicians are required to disclose:  </a:t>
            </a:r>
            <a:r>
              <a:rPr lang="en-US" sz="1800" dirty="0" smtClean="0">
                <a:latin typeface="Arial" panose="020B0604020202020204" pitchFamily="34" charset="0"/>
                <a:cs typeface="Arial" panose="020B0604020202020204" pitchFamily="34" charset="0"/>
              </a:rPr>
              <a:t>training </a:t>
            </a:r>
            <a:r>
              <a:rPr lang="en-US" sz="1800" dirty="0">
                <a:latin typeface="Arial" panose="020B0604020202020204" pitchFamily="34" charset="0"/>
                <a:cs typeface="Arial" panose="020B0604020202020204" pitchFamily="34" charset="0"/>
              </a:rPr>
              <a:t>and credentials: licenses, board certifications, DEA registration, hospital privileges, and documented pain‑management training or </a:t>
            </a:r>
            <a:r>
              <a:rPr lang="en-US" sz="1800" dirty="0" smtClean="0">
                <a:latin typeface="Arial" panose="020B0604020202020204" pitchFamily="34" charset="0"/>
                <a:cs typeface="Arial" panose="020B0604020202020204" pitchFamily="34" charset="0"/>
              </a:rPr>
              <a:t>CME.</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Prior complaints and discipline: grievance or complaint history, prior malpractice claims or settlements, and disciplinary actions, especially those involving prescribing or substance‑use issues</a:t>
            </a:r>
            <a:r>
              <a:rPr lang="en-US" sz="1800" dirty="0" smtClean="0">
                <a:latin typeface="Arial" panose="020B0604020202020204" pitchFamily="34" charset="0"/>
                <a:cs typeface="Arial" panose="020B0604020202020204" pitchFamily="34" charset="0"/>
              </a:rPr>
              <a:t>.</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Personnel and credentialing files: performance reviews, privileging</a:t>
            </a:r>
            <a:r>
              <a:rPr lang="en-US" sz="1800" dirty="0" smtClean="0">
                <a:latin typeface="Arial" panose="020B0604020202020204" pitchFamily="34" charset="0"/>
                <a:cs typeface="Arial" panose="020B0604020202020204" pitchFamily="34" charset="0"/>
              </a:rPr>
              <a:t>/ credentialing </a:t>
            </a:r>
            <a:r>
              <a:rPr lang="en-US" sz="1800" dirty="0">
                <a:latin typeface="Arial" panose="020B0604020202020204" pitchFamily="34" charset="0"/>
                <a:cs typeface="Arial" panose="020B0604020202020204" pitchFamily="34" charset="0"/>
              </a:rPr>
              <a:t>documents, quality‑assurance findings, and any records showing concerns about clinical competence, prescribing patterns, or impairment, subject to peer‑review and similar privileges</a:t>
            </a:r>
            <a:r>
              <a:rPr lang="en-US" sz="1800" dirty="0" smtClean="0">
                <a:latin typeface="Arial" panose="020B0604020202020204" pitchFamily="34" charset="0"/>
                <a:cs typeface="Arial" panose="020B0604020202020204" pitchFamily="34" charset="0"/>
              </a:rPr>
              <a:t>.</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Substance‑use or impairment information: if the plaintiff alleges that impairment (e.g., substance use disorder) affected care, courts have allowed discovery of some medical or mental‑health information to the extent it is directly relevant to that allegation, often with protective orders to safeguard </a:t>
            </a:r>
            <a:r>
              <a:rPr lang="en-US" sz="1800" dirty="0" smtClean="0">
                <a:latin typeface="Arial" panose="020B0604020202020204" pitchFamily="34" charset="0"/>
                <a:cs typeface="Arial" panose="020B0604020202020204" pitchFamily="34" charset="0"/>
              </a:rPr>
              <a:t>privacy.</a:t>
            </a:r>
          </a:p>
          <a:p>
            <a:pPr marL="0" indent="0">
              <a:buNone/>
            </a:pPr>
            <a:endParaRPr lang="en-US" sz="1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76200"/>
            <a:ext cx="8229600" cy="780288"/>
          </a:xfrm>
        </p:spPr>
        <p:txBody>
          <a:bodyPr>
            <a:normAutofit fontScale="90000"/>
          </a:bodyPr>
          <a:lstStyle/>
          <a:p>
            <a:r>
              <a:rPr lang="en-US" dirty="0" smtClean="0"/>
              <a:t>Process of Discovery -2-</a:t>
            </a:r>
            <a:endParaRPr lang="en-US" sz="2700" b="1" dirty="0"/>
          </a:p>
        </p:txBody>
      </p:sp>
      <p:sp>
        <p:nvSpPr>
          <p:cNvPr id="6" name="TextBox 5"/>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854591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rmAutofit fontScale="90000"/>
          </a:bodyPr>
          <a:lstStyle/>
          <a:p>
            <a:pPr algn="ctr"/>
            <a:r>
              <a:rPr lang="en-US" dirty="0" smtClean="0"/>
              <a:t>Adversarial Proceedings</a:t>
            </a:r>
            <a:br>
              <a:rPr lang="en-US" dirty="0" smtClean="0"/>
            </a:br>
            <a:r>
              <a:rPr lang="en-US" sz="4000" dirty="0" smtClean="0"/>
              <a:t>Opening Arguments</a:t>
            </a:r>
            <a:endParaRPr lang="en-US" dirty="0"/>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620989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pPr algn="ctr"/>
            <a:r>
              <a:rPr lang="en-US" sz="3200" dirty="0" smtClean="0">
                <a:latin typeface="Arial" pitchFamily="34" charset="0"/>
                <a:cs typeface="Arial" pitchFamily="34" charset="0"/>
              </a:rPr>
              <a:t>National Campaign to Protect People In Pain</a:t>
            </a:r>
            <a:br>
              <a:rPr lang="en-US" sz="3200" dirty="0" smtClean="0">
                <a:latin typeface="Arial" pitchFamily="34" charset="0"/>
                <a:cs typeface="Arial" pitchFamily="34" charset="0"/>
              </a:rPr>
            </a:br>
            <a:r>
              <a:rPr lang="en-US" sz="2400" dirty="0" smtClean="0">
                <a:latin typeface="Arial" pitchFamily="34" charset="0"/>
                <a:cs typeface="Arial" pitchFamily="34" charset="0"/>
              </a:rPr>
              <a:t>About the Contributors </a:t>
            </a:r>
            <a:endParaRPr lang="en-US" sz="2400" dirty="0">
              <a:latin typeface="Arial" pitchFamily="34" charset="0"/>
              <a:cs typeface="Arial" pitchFamily="34" charset="0"/>
            </a:endParaRPr>
          </a:p>
        </p:txBody>
      </p:sp>
      <p:sp>
        <p:nvSpPr>
          <p:cNvPr id="4" name="TextBox 3"/>
          <p:cNvSpPr txBox="1"/>
          <p:nvPr/>
        </p:nvSpPr>
        <p:spPr>
          <a:xfrm>
            <a:off x="381000" y="1303377"/>
            <a:ext cx="8534400" cy="6155531"/>
          </a:xfrm>
          <a:prstGeom prst="rect">
            <a:avLst/>
          </a:prstGeom>
          <a:noFill/>
        </p:spPr>
        <p:txBody>
          <a:bodyPr wrap="square" rtlCol="0">
            <a:spAutoFit/>
          </a:bodyPr>
          <a:lstStyle/>
          <a:p>
            <a:r>
              <a:rPr lang="en-US" b="1" dirty="0" smtClean="0">
                <a:latin typeface="Calibri" pitchFamily="34" charset="0"/>
                <a:ea typeface="Calibri" pitchFamily="34" charset="0"/>
                <a:cs typeface="Calibri" pitchFamily="34" charset="0"/>
              </a:rPr>
              <a:t>Principal Author</a:t>
            </a:r>
            <a:r>
              <a:rPr lang="en-US" dirty="0" smtClean="0">
                <a:latin typeface="Calibri" pitchFamily="34" charset="0"/>
                <a:ea typeface="Calibri" pitchFamily="34" charset="0"/>
                <a:cs typeface="Calibri" pitchFamily="34" charset="0"/>
              </a:rPr>
              <a:t>:  </a:t>
            </a:r>
            <a:r>
              <a:rPr lang="en-US" dirty="0">
                <a:latin typeface="Calibri" pitchFamily="34" charset="0"/>
                <a:ea typeface="Calibri" pitchFamily="34" charset="0"/>
                <a:cs typeface="Calibri" pitchFamily="34" charset="0"/>
              </a:rPr>
              <a:t>Richard A Lawhern, PhD, </a:t>
            </a:r>
            <a:r>
              <a:rPr lang="en-US" dirty="0" smtClean="0">
                <a:latin typeface="Calibri" pitchFamily="34" charset="0"/>
                <a:ea typeface="Calibri" pitchFamily="34" charset="0"/>
                <a:cs typeface="Calibri" pitchFamily="34" charset="0"/>
              </a:rPr>
              <a:t>28-year volunteer patient </a:t>
            </a:r>
            <a:r>
              <a:rPr lang="en-US" dirty="0">
                <a:latin typeface="Calibri" pitchFamily="34" charset="0"/>
                <a:ea typeface="Calibri" pitchFamily="34" charset="0"/>
                <a:cs typeface="Calibri" pitchFamily="34" charset="0"/>
              </a:rPr>
              <a:t>advocate and subject matter expert on public health policy in pain medicine and addiction;  author or coauthor of &gt;</a:t>
            </a:r>
            <a:r>
              <a:rPr lang="en-US" dirty="0" smtClean="0">
                <a:latin typeface="Calibri" pitchFamily="34" charset="0"/>
                <a:ea typeface="Calibri" pitchFamily="34" charset="0"/>
                <a:cs typeface="Calibri" pitchFamily="34" charset="0"/>
              </a:rPr>
              <a:t>300 </a:t>
            </a:r>
            <a:r>
              <a:rPr lang="en-US" dirty="0">
                <a:latin typeface="Calibri" pitchFamily="34" charset="0"/>
                <a:ea typeface="Calibri" pitchFamily="34" charset="0"/>
                <a:cs typeface="Calibri" pitchFamily="34" charset="0"/>
              </a:rPr>
              <a:t>papers and articles in peer reviewed clinical literature and mass </a:t>
            </a:r>
            <a:r>
              <a:rPr lang="en-US" dirty="0" smtClean="0">
                <a:latin typeface="Calibri" pitchFamily="34" charset="0"/>
                <a:ea typeface="Calibri" pitchFamily="34" charset="0"/>
                <a:cs typeface="Calibri" pitchFamily="34" charset="0"/>
              </a:rPr>
              <a:t>media.</a:t>
            </a:r>
            <a:endParaRPr lang="en-US" dirty="0">
              <a:latin typeface="Calibri" pitchFamily="34" charset="0"/>
              <a:ea typeface="Calibri" pitchFamily="34" charset="0"/>
              <a:cs typeface="Calibri" pitchFamily="34" charset="0"/>
            </a:endParaRPr>
          </a:p>
          <a:p>
            <a:r>
              <a:rPr lang="en-US" sz="1400" dirty="0" smtClean="0">
                <a:latin typeface="Calibri" pitchFamily="34" charset="0"/>
                <a:ea typeface="Calibri" pitchFamily="34" charset="0"/>
                <a:cs typeface="Calibri" pitchFamily="34" charset="0"/>
              </a:rPr>
              <a:t/>
            </a:r>
            <a:br>
              <a:rPr lang="en-US" sz="1400" dirty="0" smtClean="0">
                <a:latin typeface="Calibri" pitchFamily="34" charset="0"/>
                <a:ea typeface="Calibri" pitchFamily="34" charset="0"/>
                <a:cs typeface="Calibri" pitchFamily="34" charset="0"/>
              </a:rPr>
            </a:br>
            <a:r>
              <a:rPr lang="en-US" b="1" dirty="0" smtClean="0">
                <a:latin typeface="Calibri" pitchFamily="34" charset="0"/>
                <a:ea typeface="Calibri" pitchFamily="34" charset="0"/>
                <a:cs typeface="Calibri" pitchFamily="34" charset="0"/>
              </a:rPr>
              <a:t>Contributing Subject Matter Experts:</a:t>
            </a:r>
          </a:p>
          <a:p>
            <a:endParaRPr lang="en-US" sz="1400" dirty="0">
              <a:latin typeface="Calibri" pitchFamily="34" charset="0"/>
              <a:ea typeface="Calibri" pitchFamily="34" charset="0"/>
              <a:cs typeface="Calibri" pitchFamily="34" charset="0"/>
            </a:endParaRPr>
          </a:p>
          <a:p>
            <a:r>
              <a:rPr lang="en-US" sz="1400" b="1" dirty="0">
                <a:latin typeface="Calibri" pitchFamily="34" charset="0"/>
                <a:ea typeface="Calibri" pitchFamily="34" charset="0"/>
                <a:cs typeface="Calibri" pitchFamily="34" charset="0"/>
              </a:rPr>
              <a:t>Ashley Rogers </a:t>
            </a:r>
            <a:r>
              <a:rPr lang="en-US" sz="1400" u="sng" dirty="0">
                <a:latin typeface="Calibri" pitchFamily="34" charset="0"/>
                <a:ea typeface="Calibri" pitchFamily="34" charset="0"/>
                <a:cs typeface="Calibri" pitchFamily="34" charset="0"/>
                <a:hlinkClick r:id="rId2"/>
              </a:rPr>
              <a:t>cppadvocate2831@yahoo.com</a:t>
            </a:r>
            <a:r>
              <a:rPr lang="en-US" sz="1400" dirty="0">
                <a:latin typeface="Calibri" pitchFamily="34" charset="0"/>
                <a:ea typeface="Calibri" pitchFamily="34" charset="0"/>
                <a:cs typeface="Calibri" pitchFamily="34" charset="0"/>
              </a:rPr>
              <a:t>  Chronic pain patient and advocate in Pennsylvania</a:t>
            </a:r>
          </a:p>
          <a:p>
            <a:r>
              <a:rPr lang="en-US" sz="1400" b="1" dirty="0" smtClean="0">
                <a:latin typeface="Calibri" pitchFamily="34" charset="0"/>
                <a:ea typeface="Calibri" pitchFamily="34" charset="0"/>
                <a:cs typeface="Calibri" pitchFamily="34" charset="0"/>
              </a:rPr>
              <a:t>Barby Ingle </a:t>
            </a:r>
            <a:r>
              <a:rPr lang="en-US" sz="1400" u="sng" dirty="0" smtClean="0">
                <a:latin typeface="Calibri" pitchFamily="34" charset="0"/>
                <a:ea typeface="Calibri" pitchFamily="34" charset="0"/>
                <a:cs typeface="Calibri" pitchFamily="34" charset="0"/>
                <a:hlinkClick r:id="rId3"/>
              </a:rPr>
              <a:t>barby@internationalpain.org</a:t>
            </a:r>
            <a:r>
              <a:rPr lang="en-US" sz="1400" dirty="0" smtClean="0">
                <a:latin typeface="Calibri" pitchFamily="34" charset="0"/>
                <a:ea typeface="Calibri" pitchFamily="34" charset="0"/>
                <a:cs typeface="Calibri" pitchFamily="34" charset="0"/>
              </a:rPr>
              <a:t> Pain </a:t>
            </a:r>
            <a:r>
              <a:rPr lang="en-US" sz="1400" dirty="0">
                <a:latin typeface="Calibri" pitchFamily="34" charset="0"/>
                <a:ea typeface="Calibri" pitchFamily="34" charset="0"/>
                <a:cs typeface="Calibri" pitchFamily="34" charset="0"/>
              </a:rPr>
              <a:t>patient, </a:t>
            </a:r>
            <a:r>
              <a:rPr lang="en-US" sz="1400" dirty="0" smtClean="0">
                <a:latin typeface="Calibri" pitchFamily="34" charset="0"/>
                <a:ea typeface="Calibri" pitchFamily="34" charset="0"/>
                <a:cs typeface="Calibri" pitchFamily="34" charset="0"/>
              </a:rPr>
              <a:t>author </a:t>
            </a:r>
            <a:r>
              <a:rPr lang="en-US" sz="1400" dirty="0">
                <a:latin typeface="Calibri" pitchFamily="34" charset="0"/>
                <a:ea typeface="Calibri" pitchFamily="34" charset="0"/>
                <a:cs typeface="Calibri" pitchFamily="34" charset="0"/>
              </a:rPr>
              <a:t>and </a:t>
            </a:r>
            <a:r>
              <a:rPr lang="en-US" sz="1400" dirty="0" smtClean="0">
                <a:latin typeface="Calibri" pitchFamily="34" charset="0"/>
                <a:ea typeface="Calibri" pitchFamily="34" charset="0"/>
                <a:cs typeface="Calibri" pitchFamily="34" charset="0"/>
              </a:rPr>
              <a:t>VP </a:t>
            </a:r>
            <a:r>
              <a:rPr lang="en-US" sz="1400" dirty="0">
                <a:latin typeface="Calibri" pitchFamily="34" charset="0"/>
                <a:ea typeface="Calibri" pitchFamily="34" charset="0"/>
                <a:cs typeface="Calibri" pitchFamily="34" charset="0"/>
              </a:rPr>
              <a:t>of </a:t>
            </a:r>
            <a:r>
              <a:rPr lang="en-US" sz="1400" dirty="0" smtClean="0">
                <a:latin typeface="Calibri" pitchFamily="34" charset="0"/>
                <a:ea typeface="Calibri" pitchFamily="34" charset="0"/>
                <a:cs typeface="Calibri" pitchFamily="34" charset="0"/>
              </a:rPr>
              <a:t>the International </a:t>
            </a:r>
            <a:r>
              <a:rPr lang="en-US" sz="1400" dirty="0">
                <a:latin typeface="Calibri" pitchFamily="34" charset="0"/>
                <a:ea typeface="Calibri" pitchFamily="34" charset="0"/>
                <a:cs typeface="Calibri" pitchFamily="34" charset="0"/>
              </a:rPr>
              <a:t>Pain Foundation. </a:t>
            </a:r>
            <a:r>
              <a:rPr lang="en-US" sz="1400" dirty="0" smtClean="0">
                <a:latin typeface="Calibri" pitchFamily="34" charset="0"/>
                <a:ea typeface="Calibri" pitchFamily="34" charset="0"/>
                <a:cs typeface="Calibri" pitchFamily="34" charset="0"/>
              </a:rPr>
              <a:t/>
            </a:r>
            <a:br>
              <a:rPr lang="en-US" sz="1400" dirty="0" smtClean="0">
                <a:latin typeface="Calibri" pitchFamily="34" charset="0"/>
                <a:ea typeface="Calibri" pitchFamily="34" charset="0"/>
                <a:cs typeface="Calibri" pitchFamily="34" charset="0"/>
              </a:rPr>
            </a:br>
            <a:r>
              <a:rPr lang="en-US" sz="1400" b="1" dirty="0" smtClean="0">
                <a:latin typeface="Calibri" pitchFamily="34" charset="0"/>
                <a:ea typeface="Calibri" pitchFamily="34" charset="0"/>
                <a:cs typeface="Calibri" pitchFamily="34" charset="0"/>
              </a:rPr>
              <a:t>Jay </a:t>
            </a:r>
            <a:r>
              <a:rPr lang="en-US" sz="1400" b="1" dirty="0">
                <a:latin typeface="Calibri" pitchFamily="34" charset="0"/>
                <a:ea typeface="Calibri" pitchFamily="34" charset="0"/>
                <a:cs typeface="Calibri" pitchFamily="34" charset="0"/>
              </a:rPr>
              <a:t>Joshi MD </a:t>
            </a:r>
            <a:r>
              <a:rPr lang="en-US" sz="1400" u="sng" dirty="0">
                <a:latin typeface="Calibri" pitchFamily="34" charset="0"/>
                <a:ea typeface="Calibri" pitchFamily="34" charset="0"/>
                <a:cs typeface="Calibri" pitchFamily="34" charset="0"/>
                <a:hlinkClick r:id="rId4"/>
              </a:rPr>
              <a:t>jjoshi45@gmail.com</a:t>
            </a:r>
            <a:r>
              <a:rPr lang="en-US" sz="1400" dirty="0">
                <a:latin typeface="Calibri" pitchFamily="34" charset="0"/>
                <a:ea typeface="Calibri" pitchFamily="34" charset="0"/>
                <a:cs typeface="Calibri" pitchFamily="34" charset="0"/>
              </a:rPr>
              <a:t>  </a:t>
            </a:r>
            <a:r>
              <a:rPr lang="en-US" sz="1400" dirty="0" smtClean="0">
                <a:latin typeface="Calibri" pitchFamily="34" charset="0"/>
                <a:ea typeface="Calibri" pitchFamily="34" charset="0"/>
                <a:cs typeface="Calibri" pitchFamily="34" charset="0"/>
              </a:rPr>
              <a:t>Board </a:t>
            </a:r>
            <a:r>
              <a:rPr lang="en-US" sz="1400" dirty="0">
                <a:latin typeface="Calibri" pitchFamily="34" charset="0"/>
                <a:ea typeface="Calibri" pitchFamily="34" charset="0"/>
                <a:cs typeface="Calibri" pitchFamily="34" charset="0"/>
              </a:rPr>
              <a:t>certified pain management clinician and publisher, </a:t>
            </a:r>
            <a:r>
              <a:rPr lang="en-US" sz="1400" i="1" dirty="0">
                <a:latin typeface="Calibri" pitchFamily="34" charset="0"/>
                <a:ea typeface="Calibri" pitchFamily="34" charset="0"/>
                <a:cs typeface="Calibri" pitchFamily="34" charset="0"/>
              </a:rPr>
              <a:t>Daily Remedy</a:t>
            </a:r>
            <a:r>
              <a:rPr lang="en-US" sz="1400" i="1" dirty="0" smtClean="0">
                <a:latin typeface="Calibri" pitchFamily="34" charset="0"/>
                <a:ea typeface="Calibri" pitchFamily="34" charset="0"/>
                <a:cs typeface="Calibri" pitchFamily="34" charset="0"/>
              </a:rPr>
              <a:t>.</a:t>
            </a:r>
          </a:p>
          <a:p>
            <a:r>
              <a:rPr lang="en-US" sz="1400" b="1" dirty="0" smtClean="0">
                <a:latin typeface="Calibri" pitchFamily="34" charset="0"/>
                <a:ea typeface="Calibri" pitchFamily="34" charset="0"/>
                <a:cs typeface="Calibri" pitchFamily="34" charset="0"/>
              </a:rPr>
              <a:t>Andrea Trescot MD, </a:t>
            </a:r>
            <a:r>
              <a:rPr lang="en-US" sz="1400" i="1" dirty="0">
                <a:latin typeface="Calibri" pitchFamily="34" charset="0"/>
                <a:ea typeface="Calibri" pitchFamily="34" charset="0"/>
                <a:cs typeface="Calibri" pitchFamily="34" charset="0"/>
              </a:rPr>
              <a:t> </a:t>
            </a:r>
            <a:r>
              <a:rPr lang="en-US" sz="1400" dirty="0" smtClean="0">
                <a:latin typeface="Calibri" pitchFamily="34" charset="0"/>
                <a:ea typeface="Calibri" pitchFamily="34" charset="0"/>
                <a:cs typeface="Calibri" pitchFamily="34" charset="0"/>
                <a:hlinkClick r:id="rId5"/>
              </a:rPr>
              <a:t>DrTrescot@gmail.com</a:t>
            </a:r>
            <a:r>
              <a:rPr lang="en-US" sz="1400" dirty="0" smtClean="0">
                <a:latin typeface="Calibri" pitchFamily="34" charset="0"/>
                <a:ea typeface="Calibri" pitchFamily="34" charset="0"/>
                <a:cs typeface="Calibri" pitchFamily="34" charset="0"/>
              </a:rPr>
              <a:t> Past President, American Society of Interventional Pain Physicians</a:t>
            </a:r>
            <a:endParaRPr lang="en-US" sz="1400" dirty="0">
              <a:latin typeface="Calibri" pitchFamily="34" charset="0"/>
              <a:ea typeface="Calibri" pitchFamily="34" charset="0"/>
              <a:cs typeface="Calibri" pitchFamily="34" charset="0"/>
            </a:endParaRPr>
          </a:p>
          <a:p>
            <a:r>
              <a:rPr lang="en-US" sz="1400" b="1" dirty="0">
                <a:latin typeface="Calibri" pitchFamily="34" charset="0"/>
                <a:ea typeface="Calibri" pitchFamily="34" charset="0"/>
                <a:cs typeface="Calibri" pitchFamily="34" charset="0"/>
              </a:rPr>
              <a:t>Jonelle Elgaway </a:t>
            </a:r>
            <a:r>
              <a:rPr lang="en-US" sz="1400" u="sng" dirty="0">
                <a:latin typeface="Calibri" pitchFamily="34" charset="0"/>
                <a:ea typeface="Calibri" pitchFamily="34" charset="0"/>
                <a:cs typeface="Calibri" pitchFamily="34" charset="0"/>
                <a:hlinkClick r:id="rId6"/>
              </a:rPr>
              <a:t>jelgaway@gmail.com</a:t>
            </a:r>
            <a:r>
              <a:rPr lang="en-US" sz="1400" dirty="0">
                <a:latin typeface="Calibri" pitchFamily="34" charset="0"/>
                <a:ea typeface="Calibri" pitchFamily="34" charset="0"/>
                <a:cs typeface="Calibri" pitchFamily="34" charset="0"/>
              </a:rPr>
              <a:t>  </a:t>
            </a:r>
            <a:r>
              <a:rPr lang="en-US" sz="1400" dirty="0" smtClean="0">
                <a:latin typeface="Calibri" pitchFamily="34" charset="0"/>
                <a:ea typeface="Calibri" pitchFamily="34" charset="0"/>
                <a:cs typeface="Calibri" pitchFamily="34" charset="0"/>
              </a:rPr>
              <a:t>Executive Director, </a:t>
            </a:r>
            <a:r>
              <a:rPr lang="en-US" sz="1400" dirty="0">
                <a:latin typeface="Calibri" pitchFamily="34" charset="0"/>
                <a:ea typeface="Calibri" pitchFamily="34" charset="0"/>
                <a:cs typeface="Calibri" pitchFamily="34" charset="0"/>
              </a:rPr>
              <a:t>National Pain </a:t>
            </a:r>
            <a:r>
              <a:rPr lang="en-US" sz="1400" dirty="0" smtClean="0">
                <a:latin typeface="Calibri" pitchFamily="34" charset="0"/>
                <a:ea typeface="Calibri" pitchFamily="34" charset="0"/>
                <a:cs typeface="Calibri" pitchFamily="34" charset="0"/>
              </a:rPr>
              <a:t>Council </a:t>
            </a:r>
            <a:endParaRPr lang="en-US" sz="1400" dirty="0">
              <a:latin typeface="Calibri" pitchFamily="34" charset="0"/>
              <a:ea typeface="Calibri" pitchFamily="34" charset="0"/>
              <a:cs typeface="Calibri" pitchFamily="34" charset="0"/>
            </a:endParaRPr>
          </a:p>
          <a:p>
            <a:r>
              <a:rPr lang="en-US" sz="1400" b="1" dirty="0">
                <a:latin typeface="Calibri" pitchFamily="34" charset="0"/>
                <a:ea typeface="Calibri" pitchFamily="34" charset="0"/>
                <a:cs typeface="Calibri" pitchFamily="34" charset="0"/>
              </a:rPr>
              <a:t>Joseph Parker MD </a:t>
            </a:r>
            <a:r>
              <a:rPr lang="en-US" sz="1400" u="sng" dirty="0">
                <a:latin typeface="Calibri" pitchFamily="34" charset="0"/>
                <a:ea typeface="Calibri" pitchFamily="34" charset="0"/>
                <a:cs typeface="Calibri" pitchFamily="34" charset="0"/>
                <a:hlinkClick r:id="rId7"/>
              </a:rPr>
              <a:t>ljparkermd@gmail.com</a:t>
            </a:r>
            <a:r>
              <a:rPr lang="en-US" sz="1400" dirty="0">
                <a:latin typeface="Calibri" pitchFamily="34" charset="0"/>
                <a:ea typeface="Calibri" pitchFamily="34" charset="0"/>
                <a:cs typeface="Calibri" pitchFamily="34" charset="0"/>
              </a:rPr>
              <a:t> </a:t>
            </a:r>
            <a:r>
              <a:rPr lang="en-US" sz="1400" dirty="0" smtClean="0">
                <a:latin typeface="Calibri" pitchFamily="34" charset="0"/>
                <a:ea typeface="Calibri" pitchFamily="34" charset="0"/>
                <a:cs typeface="Calibri" pitchFamily="34" charset="0"/>
              </a:rPr>
              <a:t>Board </a:t>
            </a:r>
            <a:r>
              <a:rPr lang="en-US" sz="1400" dirty="0">
                <a:latin typeface="Calibri" pitchFamily="34" charset="0"/>
                <a:ea typeface="Calibri" pitchFamily="34" charset="0"/>
                <a:cs typeface="Calibri" pitchFamily="34" charset="0"/>
              </a:rPr>
              <a:t>certified </a:t>
            </a:r>
            <a:r>
              <a:rPr lang="en-US" sz="1400" dirty="0" smtClean="0">
                <a:latin typeface="Calibri" pitchFamily="34" charset="0"/>
                <a:ea typeface="Calibri" pitchFamily="34" charset="0"/>
                <a:cs typeface="Calibri" pitchFamily="34" charset="0"/>
              </a:rPr>
              <a:t>pain clinician, widely </a:t>
            </a:r>
            <a:r>
              <a:rPr lang="en-US" sz="1400" dirty="0">
                <a:latin typeface="Calibri" pitchFamily="34" charset="0"/>
                <a:ea typeface="Calibri" pitchFamily="34" charset="0"/>
                <a:cs typeface="Calibri" pitchFamily="34" charset="0"/>
              </a:rPr>
              <a:t>published healthcare writer</a:t>
            </a:r>
          </a:p>
          <a:p>
            <a:r>
              <a:rPr lang="en-US" sz="1400" b="1" dirty="0">
                <a:latin typeface="Calibri" pitchFamily="34" charset="0"/>
                <a:ea typeface="Calibri" pitchFamily="34" charset="0"/>
                <a:cs typeface="Calibri" pitchFamily="34" charset="0"/>
              </a:rPr>
              <a:t>Kristen Ogden </a:t>
            </a:r>
            <a:r>
              <a:rPr lang="en-US" sz="1400" u="sng" dirty="0">
                <a:latin typeface="Calibri" pitchFamily="34" charset="0"/>
                <a:ea typeface="Calibri" pitchFamily="34" charset="0"/>
                <a:cs typeface="Calibri" pitchFamily="34" charset="0"/>
                <a:hlinkClick r:id="rId8"/>
              </a:rPr>
              <a:t>kristendogden@gmail.com</a:t>
            </a:r>
            <a:r>
              <a:rPr lang="en-US" sz="1400" dirty="0">
                <a:latin typeface="Calibri" pitchFamily="34" charset="0"/>
                <a:ea typeface="Calibri" pitchFamily="34" charset="0"/>
                <a:cs typeface="Calibri" pitchFamily="34" charset="0"/>
              </a:rPr>
              <a:t> </a:t>
            </a:r>
            <a:r>
              <a:rPr lang="en-US" sz="1400" dirty="0" smtClean="0">
                <a:latin typeface="Calibri" pitchFamily="34" charset="0"/>
                <a:ea typeface="Calibri" pitchFamily="34" charset="0"/>
                <a:cs typeface="Calibri" pitchFamily="34" charset="0"/>
              </a:rPr>
              <a:t> Patient </a:t>
            </a:r>
            <a:r>
              <a:rPr lang="en-US" sz="1400" dirty="0">
                <a:latin typeface="Calibri" pitchFamily="34" charset="0"/>
                <a:ea typeface="Calibri" pitchFamily="34" charset="0"/>
                <a:cs typeface="Calibri" pitchFamily="34" charset="0"/>
              </a:rPr>
              <a:t>advocate in Virginia and </a:t>
            </a:r>
            <a:r>
              <a:rPr lang="en-US" sz="1400" dirty="0" smtClean="0">
                <a:latin typeface="Calibri" pitchFamily="34" charset="0"/>
                <a:ea typeface="Calibri" pitchFamily="34" charset="0"/>
                <a:cs typeface="Calibri" pitchFamily="34" charset="0"/>
              </a:rPr>
              <a:t>litigant in </a:t>
            </a:r>
            <a:r>
              <a:rPr lang="en-US" sz="1400" dirty="0">
                <a:latin typeface="Calibri" pitchFamily="34" charset="0"/>
                <a:ea typeface="Calibri" pitchFamily="34" charset="0"/>
                <a:cs typeface="Calibri" pitchFamily="34" charset="0"/>
              </a:rPr>
              <a:t>actions to defend a California doctor from DEA </a:t>
            </a:r>
            <a:r>
              <a:rPr lang="en-US" sz="1400" dirty="0" smtClean="0">
                <a:latin typeface="Calibri" pitchFamily="34" charset="0"/>
                <a:ea typeface="Calibri" pitchFamily="34" charset="0"/>
                <a:cs typeface="Calibri" pitchFamily="34" charset="0"/>
              </a:rPr>
              <a:t>persecution.</a:t>
            </a:r>
            <a:endParaRPr lang="en-US" sz="1400" dirty="0">
              <a:latin typeface="Calibri" pitchFamily="34" charset="0"/>
              <a:ea typeface="Calibri" pitchFamily="34" charset="0"/>
              <a:cs typeface="Calibri" pitchFamily="34" charset="0"/>
            </a:endParaRPr>
          </a:p>
          <a:p>
            <a:r>
              <a:rPr lang="en-US" sz="1400" b="1" dirty="0" smtClean="0">
                <a:latin typeface="Calibri" pitchFamily="34" charset="0"/>
                <a:ea typeface="Calibri" pitchFamily="34" charset="0"/>
                <a:cs typeface="Calibri" pitchFamily="34" charset="0"/>
              </a:rPr>
              <a:t>Lawrence Peskin</a:t>
            </a:r>
            <a:r>
              <a:rPr lang="en-US" sz="1400" b="1" dirty="0">
                <a:latin typeface="Calibri" pitchFamily="34" charset="0"/>
                <a:ea typeface="Calibri" pitchFamily="34" charset="0"/>
                <a:cs typeface="Calibri" pitchFamily="34" charset="0"/>
              </a:rPr>
              <a:t>, PhD, JD, </a:t>
            </a:r>
            <a:r>
              <a:rPr lang="en-US" sz="1400" b="1" dirty="0" smtClean="0">
                <a:latin typeface="Calibri" pitchFamily="34" charset="0"/>
                <a:ea typeface="Calibri" pitchFamily="34" charset="0"/>
                <a:cs typeface="Calibri" pitchFamily="34" charset="0"/>
                <a:hlinkClick r:id="rId9"/>
              </a:rPr>
              <a:t>lfpeskin@gmail.com</a:t>
            </a:r>
            <a:r>
              <a:rPr lang="en-US" sz="1400" b="1" dirty="0" smtClean="0">
                <a:latin typeface="Calibri" pitchFamily="34" charset="0"/>
                <a:ea typeface="Calibri" pitchFamily="34" charset="0"/>
                <a:cs typeface="Calibri" pitchFamily="34" charset="0"/>
              </a:rPr>
              <a:t>, </a:t>
            </a:r>
            <a:r>
              <a:rPr lang="en-US" sz="1400" dirty="0" smtClean="0">
                <a:latin typeface="Calibri" pitchFamily="34" charset="0"/>
                <a:ea typeface="Calibri" pitchFamily="34" charset="0"/>
                <a:cs typeface="Calibri" pitchFamily="34" charset="0"/>
              </a:rPr>
              <a:t>Pain psychologist, Attorney</a:t>
            </a:r>
            <a:endParaRPr lang="en-US" sz="1400" b="1" dirty="0">
              <a:latin typeface="Calibri" pitchFamily="34" charset="0"/>
              <a:ea typeface="Calibri" pitchFamily="34" charset="0"/>
              <a:cs typeface="Calibri" pitchFamily="34" charset="0"/>
            </a:endParaRPr>
          </a:p>
          <a:p>
            <a:r>
              <a:rPr lang="en-US" sz="1400" b="1" dirty="0" smtClean="0">
                <a:latin typeface="Calibri" pitchFamily="34" charset="0"/>
                <a:ea typeface="Calibri" pitchFamily="34" charset="0"/>
                <a:cs typeface="Calibri" pitchFamily="34" charset="0"/>
              </a:rPr>
              <a:t>Monty </a:t>
            </a:r>
            <a:r>
              <a:rPr lang="en-US" sz="1400" b="1" dirty="0">
                <a:latin typeface="Calibri" pitchFamily="34" charset="0"/>
                <a:ea typeface="Calibri" pitchFamily="34" charset="0"/>
                <a:cs typeface="Calibri" pitchFamily="34" charset="0"/>
              </a:rPr>
              <a:t>Goddard, PE, MSCE</a:t>
            </a:r>
            <a:r>
              <a:rPr lang="en-US" sz="1400" dirty="0">
                <a:latin typeface="Calibri" pitchFamily="34" charset="0"/>
                <a:ea typeface="Calibri" pitchFamily="34" charset="0"/>
                <a:cs typeface="Calibri" pitchFamily="34" charset="0"/>
              </a:rPr>
              <a:t>, </a:t>
            </a:r>
            <a:r>
              <a:rPr lang="en-US" sz="1400" u="sng" dirty="0">
                <a:latin typeface="Calibri" pitchFamily="34" charset="0"/>
                <a:ea typeface="Calibri" pitchFamily="34" charset="0"/>
                <a:cs typeface="Calibri" pitchFamily="34" charset="0"/>
                <a:hlinkClick r:id="rId10"/>
              </a:rPr>
              <a:t>montygoddard@msn.com</a:t>
            </a:r>
            <a:r>
              <a:rPr lang="en-US" sz="1400" dirty="0">
                <a:latin typeface="Calibri" pitchFamily="34" charset="0"/>
                <a:ea typeface="Calibri" pitchFamily="34" charset="0"/>
                <a:cs typeface="Calibri" pitchFamily="34" charset="0"/>
              </a:rPr>
              <a:t> </a:t>
            </a:r>
            <a:r>
              <a:rPr lang="en-US" sz="1400" dirty="0" smtClean="0">
                <a:latin typeface="Calibri" pitchFamily="34" charset="0"/>
                <a:ea typeface="Calibri" pitchFamily="34" charset="0"/>
                <a:cs typeface="Calibri" pitchFamily="34" charset="0"/>
              </a:rPr>
              <a:t> Pain patient caregiver, patient </a:t>
            </a:r>
            <a:r>
              <a:rPr lang="en-US" sz="1400" dirty="0">
                <a:latin typeface="Calibri" pitchFamily="34" charset="0"/>
                <a:ea typeface="Calibri" pitchFamily="34" charset="0"/>
                <a:cs typeface="Calibri" pitchFamily="34" charset="0"/>
              </a:rPr>
              <a:t>advocate in California</a:t>
            </a:r>
            <a:r>
              <a:rPr lang="en-US" sz="1400" dirty="0" smtClean="0">
                <a:latin typeface="Calibri" pitchFamily="34" charset="0"/>
                <a:ea typeface="Calibri" pitchFamily="34" charset="0"/>
                <a:cs typeface="Calibri" pitchFamily="34" charset="0"/>
              </a:rPr>
              <a:t>.</a:t>
            </a:r>
            <a:r>
              <a:rPr lang="en-US" sz="1400" dirty="0">
                <a:latin typeface="Calibri" pitchFamily="34" charset="0"/>
                <a:ea typeface="Calibri" pitchFamily="34" charset="0"/>
                <a:cs typeface="Calibri" pitchFamily="34" charset="0"/>
              </a:rPr>
              <a:t/>
            </a:r>
            <a:br>
              <a:rPr lang="en-US" sz="1400" dirty="0">
                <a:latin typeface="Calibri" pitchFamily="34" charset="0"/>
                <a:ea typeface="Calibri" pitchFamily="34" charset="0"/>
                <a:cs typeface="Calibri" pitchFamily="34" charset="0"/>
              </a:rPr>
            </a:br>
            <a:r>
              <a:rPr lang="en-US" sz="1400" b="1" dirty="0">
                <a:latin typeface="Calibri" pitchFamily="34" charset="0"/>
                <a:ea typeface="Calibri" pitchFamily="34" charset="0"/>
                <a:cs typeface="Calibri" pitchFamily="34" charset="0"/>
              </a:rPr>
              <a:t>Mark Ibsen MD </a:t>
            </a:r>
            <a:r>
              <a:rPr lang="en-US" sz="1400" u="sng" dirty="0">
                <a:latin typeface="Calibri" pitchFamily="34" charset="0"/>
                <a:ea typeface="Calibri" pitchFamily="34" charset="0"/>
                <a:cs typeface="Calibri" pitchFamily="34" charset="0"/>
                <a:hlinkClick r:id="rId11"/>
              </a:rPr>
              <a:t>markmusheribsen@gmail.com</a:t>
            </a:r>
            <a:r>
              <a:rPr lang="en-US" sz="1400" dirty="0">
                <a:latin typeface="Calibri" pitchFamily="34" charset="0"/>
                <a:ea typeface="Calibri" pitchFamily="34" charset="0"/>
                <a:cs typeface="Calibri" pitchFamily="34" charset="0"/>
              </a:rPr>
              <a:t> 35 years in emergency </a:t>
            </a:r>
            <a:r>
              <a:rPr lang="en-US" sz="1400" dirty="0" smtClean="0">
                <a:latin typeface="Calibri" pitchFamily="34" charset="0"/>
                <a:ea typeface="Calibri" pitchFamily="34" charset="0"/>
                <a:cs typeface="Calibri" pitchFamily="34" charset="0"/>
              </a:rPr>
              <a:t>medicine.  </a:t>
            </a:r>
            <a:r>
              <a:rPr lang="en-US" sz="1400" dirty="0">
                <a:latin typeface="Calibri" pitchFamily="34" charset="0"/>
                <a:ea typeface="Calibri" pitchFamily="34" charset="0"/>
                <a:cs typeface="Calibri" pitchFamily="34" charset="0"/>
              </a:rPr>
              <a:t>Defendant in a </a:t>
            </a:r>
            <a:r>
              <a:rPr lang="en-US" sz="1400" dirty="0" smtClean="0">
                <a:latin typeface="Calibri" pitchFamily="34" charset="0"/>
                <a:ea typeface="Calibri" pitchFamily="34" charset="0"/>
                <a:cs typeface="Calibri" pitchFamily="34" charset="0"/>
              </a:rPr>
              <a:t>multi-year</a:t>
            </a:r>
          </a:p>
          <a:p>
            <a:r>
              <a:rPr lang="en-US" sz="1400" dirty="0" smtClean="0">
                <a:latin typeface="Calibri" pitchFamily="34" charset="0"/>
                <a:ea typeface="Calibri" pitchFamily="34" charset="0"/>
                <a:cs typeface="Calibri" pitchFamily="34" charset="0"/>
              </a:rPr>
              <a:t>unfounded </a:t>
            </a:r>
            <a:r>
              <a:rPr lang="en-US" sz="1400" dirty="0">
                <a:latin typeface="Calibri" pitchFamily="34" charset="0"/>
                <a:ea typeface="Calibri" pitchFamily="34" charset="0"/>
                <a:cs typeface="Calibri" pitchFamily="34" charset="0"/>
              </a:rPr>
              <a:t>persecution by the Montana Medical Board</a:t>
            </a:r>
          </a:p>
          <a:p>
            <a:r>
              <a:rPr lang="en-US" sz="1400" b="1" dirty="0">
                <a:latin typeface="Calibri" pitchFamily="34" charset="0"/>
                <a:ea typeface="Calibri" pitchFamily="34" charset="0"/>
                <a:cs typeface="Calibri" pitchFamily="34" charset="0"/>
              </a:rPr>
              <a:t>Pat Irving </a:t>
            </a:r>
            <a:r>
              <a:rPr lang="en-US" sz="1400" b="1" dirty="0" smtClean="0">
                <a:latin typeface="Calibri" pitchFamily="34" charset="0"/>
                <a:ea typeface="Calibri" pitchFamily="34" charset="0"/>
                <a:cs typeface="Calibri" pitchFamily="34" charset="0"/>
              </a:rPr>
              <a:t>M.Ed., RN </a:t>
            </a:r>
            <a:r>
              <a:rPr lang="en-US" sz="1400" u="sng" dirty="0">
                <a:latin typeface="Calibri" pitchFamily="34" charset="0"/>
                <a:ea typeface="Calibri" pitchFamily="34" charset="0"/>
                <a:cs typeface="Calibri" pitchFamily="34" charset="0"/>
                <a:hlinkClick r:id="rId12"/>
              </a:rPr>
              <a:t>dirving@sonic.net</a:t>
            </a:r>
            <a:r>
              <a:rPr lang="en-US" sz="1400" dirty="0">
                <a:latin typeface="Calibri" pitchFamily="34" charset="0"/>
                <a:ea typeface="Calibri" pitchFamily="34" charset="0"/>
                <a:cs typeface="Calibri" pitchFamily="34" charset="0"/>
              </a:rPr>
              <a:t> </a:t>
            </a:r>
            <a:r>
              <a:rPr lang="en-US" sz="1400" dirty="0" smtClean="0">
                <a:latin typeface="Calibri" pitchFamily="34" charset="0"/>
                <a:ea typeface="Calibri" pitchFamily="34" charset="0"/>
                <a:cs typeface="Calibri" pitchFamily="34" charset="0"/>
              </a:rPr>
              <a:t>Chronic </a:t>
            </a:r>
            <a:r>
              <a:rPr lang="en-US" sz="1400" dirty="0">
                <a:latin typeface="Calibri" pitchFamily="34" charset="0"/>
                <a:ea typeface="Calibri" pitchFamily="34" charset="0"/>
                <a:cs typeface="Calibri" pitchFamily="34" charset="0"/>
              </a:rPr>
              <a:t>pain patient and former National </a:t>
            </a:r>
            <a:r>
              <a:rPr lang="en-US" sz="1400" dirty="0" smtClean="0">
                <a:latin typeface="Calibri" pitchFamily="34" charset="0"/>
                <a:ea typeface="Calibri" pitchFamily="34" charset="0"/>
                <a:cs typeface="Calibri" pitchFamily="34" charset="0"/>
              </a:rPr>
              <a:t>Leader for patient safety and risk education </a:t>
            </a:r>
            <a:r>
              <a:rPr lang="en-US" sz="1400" dirty="0">
                <a:latin typeface="Calibri" pitchFamily="34" charset="0"/>
                <a:ea typeface="Calibri" pitchFamily="34" charset="0"/>
                <a:cs typeface="Calibri" pitchFamily="34" charset="0"/>
              </a:rPr>
              <a:t>for the Kaiser </a:t>
            </a:r>
            <a:r>
              <a:rPr lang="en-US" sz="1400" dirty="0" smtClean="0">
                <a:latin typeface="Calibri" pitchFamily="34" charset="0"/>
                <a:ea typeface="Calibri" pitchFamily="34" charset="0"/>
                <a:cs typeface="Calibri" pitchFamily="34" charset="0"/>
              </a:rPr>
              <a:t>Permanente. SME on National Opioid Settlement.</a:t>
            </a:r>
            <a:endParaRPr lang="en-US" sz="1400" dirty="0">
              <a:latin typeface="Calibri" pitchFamily="34" charset="0"/>
              <a:ea typeface="Calibri" pitchFamily="34" charset="0"/>
              <a:cs typeface="Calibri" pitchFamily="34" charset="0"/>
            </a:endParaRPr>
          </a:p>
          <a:p>
            <a:r>
              <a:rPr lang="en-US" sz="1400" b="1" dirty="0" smtClean="0">
                <a:latin typeface="Calibri" pitchFamily="34" charset="0"/>
                <a:ea typeface="Calibri" pitchFamily="34" charset="0"/>
                <a:cs typeface="Calibri" pitchFamily="34" charset="0"/>
              </a:rPr>
              <a:t>Stephen </a:t>
            </a:r>
            <a:r>
              <a:rPr lang="en-US" sz="1400" b="1" dirty="0">
                <a:latin typeface="Calibri" pitchFamily="34" charset="0"/>
                <a:ea typeface="Calibri" pitchFamily="34" charset="0"/>
                <a:cs typeface="Calibri" pitchFamily="34" charset="0"/>
              </a:rPr>
              <a:t>Nadeau MD </a:t>
            </a:r>
            <a:r>
              <a:rPr lang="en-US" sz="1400" u="sng" dirty="0">
                <a:latin typeface="Calibri" pitchFamily="34" charset="0"/>
                <a:ea typeface="Calibri" pitchFamily="34" charset="0"/>
                <a:cs typeface="Calibri" pitchFamily="34" charset="0"/>
                <a:hlinkClick r:id="rId13"/>
              </a:rPr>
              <a:t>stephen.nadeau@neurology.ufl.edu</a:t>
            </a:r>
            <a:r>
              <a:rPr lang="en-US" sz="1400" dirty="0">
                <a:latin typeface="Calibri" pitchFamily="34" charset="0"/>
                <a:ea typeface="Calibri" pitchFamily="34" charset="0"/>
                <a:cs typeface="Calibri" pitchFamily="34" charset="0"/>
              </a:rPr>
              <a:t>  42 years behavioral neurologist and pain specialist. </a:t>
            </a:r>
            <a:r>
              <a:rPr lang="en-US" sz="1400" dirty="0" smtClean="0">
                <a:latin typeface="Calibri" pitchFamily="34" charset="0"/>
                <a:ea typeface="Calibri" pitchFamily="34" charset="0"/>
                <a:cs typeface="Calibri" pitchFamily="34" charset="0"/>
              </a:rPr>
              <a:t>Professor </a:t>
            </a:r>
            <a:r>
              <a:rPr lang="en-US" sz="1400" dirty="0">
                <a:latin typeface="Calibri" pitchFamily="34" charset="0"/>
                <a:ea typeface="Calibri" pitchFamily="34" charset="0"/>
                <a:cs typeface="Calibri" pitchFamily="34" charset="0"/>
              </a:rPr>
              <a:t>of Neurology, University of Florida College of Medicine</a:t>
            </a:r>
            <a:r>
              <a:rPr lang="en-US" sz="1400" dirty="0" smtClean="0">
                <a:latin typeface="Calibri" pitchFamily="34" charset="0"/>
                <a:ea typeface="Calibri" pitchFamily="34" charset="0"/>
                <a:cs typeface="Calibri" pitchFamily="34" charset="0"/>
              </a:rPr>
              <a:t>.</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a:latin typeface="Arial" pitchFamily="34" charset="0"/>
              <a:cs typeface="Arial" pitchFamily="34" charset="0"/>
            </a:endParaRPr>
          </a:p>
          <a:p>
            <a:endParaRPr lang="en-US" sz="1400" dirty="0" smtClean="0">
              <a:latin typeface="Arial" pitchFamily="34" charset="0"/>
              <a:cs typeface="Arial" pitchFamily="34" charset="0"/>
            </a:endParaRPr>
          </a:p>
        </p:txBody>
      </p:sp>
      <p:sp>
        <p:nvSpPr>
          <p:cNvPr id="7" name="TextBox 6"/>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234531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27888"/>
          </a:xfrm>
        </p:spPr>
        <p:txBody>
          <a:bodyPr>
            <a:noAutofit/>
          </a:bodyPr>
          <a:lstStyle/>
          <a:p>
            <a:r>
              <a:rPr lang="en-US" sz="3600" dirty="0" smtClean="0"/>
              <a:t>Opening Arguments for Defense Lawyers</a:t>
            </a:r>
            <a:endParaRPr lang="en-US" sz="3600" dirty="0"/>
          </a:p>
        </p:txBody>
      </p:sp>
      <p:sp>
        <p:nvSpPr>
          <p:cNvPr id="3" name="Content Placeholder 2"/>
          <p:cNvSpPr>
            <a:spLocks noGrp="1"/>
          </p:cNvSpPr>
          <p:nvPr>
            <p:ph idx="1"/>
          </p:nvPr>
        </p:nvSpPr>
        <p:spPr>
          <a:xfrm>
            <a:off x="457200" y="838200"/>
            <a:ext cx="8229600" cy="5486400"/>
          </a:xfrm>
        </p:spPr>
        <p:txBody>
          <a:bodyPr>
            <a:noAutofit/>
          </a:bodyPr>
          <a:lstStyle/>
          <a:p>
            <a:r>
              <a:rPr lang="en-US" sz="1800" b="1" dirty="0" smtClean="0">
                <a:latin typeface="Arial" pitchFamily="34" charset="0"/>
                <a:cs typeface="Arial" pitchFamily="34" charset="0"/>
              </a:rPr>
              <a:t>Defense will argue that:</a:t>
            </a:r>
            <a:br>
              <a:rPr lang="en-US" sz="1800" b="1" dirty="0" smtClean="0">
                <a:latin typeface="Arial" pitchFamily="34" charset="0"/>
                <a:cs typeface="Arial" pitchFamily="34" charset="0"/>
              </a:rPr>
            </a:br>
            <a:endParaRPr lang="en-US" sz="1200" b="1" dirty="0" smtClean="0">
              <a:latin typeface="Arial" pitchFamily="34" charset="0"/>
              <a:cs typeface="Arial" pitchFamily="34" charset="0"/>
            </a:endParaRPr>
          </a:p>
          <a:p>
            <a:pPr lvl="1"/>
            <a:r>
              <a:rPr lang="en-US" sz="1300" dirty="0">
                <a:latin typeface="Arial" pitchFamily="34" charset="0"/>
                <a:cs typeface="Arial" pitchFamily="34" charset="0"/>
              </a:rPr>
              <a:t>D</a:t>
            </a:r>
            <a:r>
              <a:rPr lang="en-US" sz="1300" dirty="0" smtClean="0">
                <a:latin typeface="Arial" pitchFamily="34" charset="0"/>
                <a:cs typeface="Arial" pitchFamily="34" charset="0"/>
              </a:rPr>
              <a:t>efendant harmed nobody</a:t>
            </a:r>
            <a:br>
              <a:rPr lang="en-US" sz="1300" dirty="0" smtClean="0">
                <a:latin typeface="Arial" pitchFamily="34" charset="0"/>
                <a:cs typeface="Arial" pitchFamily="34" charset="0"/>
              </a:rPr>
            </a:br>
            <a:endParaRPr lang="en-US" sz="1300" dirty="0" smtClean="0">
              <a:latin typeface="Arial" pitchFamily="34" charset="0"/>
              <a:cs typeface="Arial" pitchFamily="34" charset="0"/>
            </a:endParaRPr>
          </a:p>
          <a:p>
            <a:pPr lvl="1"/>
            <a:r>
              <a:rPr lang="en-US" sz="1300" dirty="0" smtClean="0">
                <a:latin typeface="Arial" pitchFamily="34" charset="0"/>
                <a:cs typeface="Arial" pitchFamily="34" charset="0"/>
              </a:rPr>
              <a:t>Defendant’s practice of medicine reflected highest prevailing </a:t>
            </a:r>
            <a:r>
              <a:rPr lang="en-US" sz="1300" b="1" i="1" dirty="0" smtClean="0">
                <a:solidFill>
                  <a:srgbClr val="FF0000"/>
                </a:solidFill>
                <a:latin typeface="Arial" pitchFamily="34" charset="0"/>
                <a:cs typeface="Arial" pitchFamily="34" charset="0"/>
              </a:rPr>
              <a:t>consensus</a:t>
            </a:r>
            <a:r>
              <a:rPr lang="en-US" sz="1300" dirty="0" smtClean="0">
                <a:solidFill>
                  <a:srgbClr val="FF0000"/>
                </a:solidFill>
                <a:latin typeface="Arial" pitchFamily="34" charset="0"/>
                <a:cs typeface="Arial" pitchFamily="34" charset="0"/>
              </a:rPr>
              <a:t> </a:t>
            </a:r>
            <a:r>
              <a:rPr lang="en-US" sz="1300" dirty="0" smtClean="0">
                <a:latin typeface="Arial" pitchFamily="34" charset="0"/>
                <a:cs typeface="Arial" pitchFamily="34" charset="0"/>
              </a:rPr>
              <a:t>standards</a:t>
            </a:r>
            <a:br>
              <a:rPr lang="en-US" sz="1300" dirty="0" smtClean="0">
                <a:latin typeface="Arial" pitchFamily="34" charset="0"/>
                <a:cs typeface="Arial" pitchFamily="34" charset="0"/>
              </a:rPr>
            </a:br>
            <a:endParaRPr lang="en-US" sz="1300" dirty="0" smtClean="0">
              <a:latin typeface="Arial" pitchFamily="34" charset="0"/>
              <a:cs typeface="Arial" pitchFamily="34" charset="0"/>
            </a:endParaRPr>
          </a:p>
          <a:p>
            <a:pPr lvl="1"/>
            <a:r>
              <a:rPr lang="en-US" sz="1600" b="1" dirty="0">
                <a:solidFill>
                  <a:srgbClr val="FF0000"/>
                </a:solidFill>
                <a:latin typeface="Arial" pitchFamily="34" charset="0"/>
                <a:cs typeface="Arial" pitchFamily="34" charset="0"/>
              </a:rPr>
              <a:t>CDC and VA prescribing guidelines are not consensus </a:t>
            </a:r>
            <a:r>
              <a:rPr lang="en-US" sz="1600" b="1" dirty="0" smtClean="0">
                <a:solidFill>
                  <a:srgbClr val="FF0000"/>
                </a:solidFill>
                <a:latin typeface="Arial" pitchFamily="34" charset="0"/>
                <a:cs typeface="Arial" pitchFamily="34" charset="0"/>
              </a:rPr>
              <a:t>standards</a:t>
            </a:r>
          </a:p>
          <a:p>
            <a:pPr marL="393192" lvl="1" indent="0">
              <a:buNone/>
            </a:pPr>
            <a:endParaRPr lang="en-US" sz="1300" dirty="0" smtClean="0">
              <a:latin typeface="Arial" pitchFamily="34" charset="0"/>
              <a:cs typeface="Arial" pitchFamily="34" charset="0"/>
            </a:endParaRPr>
          </a:p>
          <a:p>
            <a:pPr lvl="1"/>
            <a:r>
              <a:rPr lang="en-US" sz="1400" dirty="0" smtClean="0">
                <a:latin typeface="Arial" pitchFamily="34" charset="0"/>
                <a:cs typeface="Arial" pitchFamily="34" charset="0"/>
              </a:rPr>
              <a:t>Controlled Substances Act identifies prescribing  “outside </a:t>
            </a:r>
            <a:r>
              <a:rPr lang="en-US" sz="1400" dirty="0">
                <a:latin typeface="Arial" pitchFamily="34" charset="0"/>
                <a:cs typeface="Arial" pitchFamily="34" charset="0"/>
              </a:rPr>
              <a:t>the usual course of professional medical practice and without a legitimate medical </a:t>
            </a:r>
            <a:r>
              <a:rPr lang="en-US" sz="1400" dirty="0" smtClean="0">
                <a:latin typeface="Arial" pitchFamily="34" charset="0"/>
                <a:cs typeface="Arial" pitchFamily="34" charset="0"/>
              </a:rPr>
              <a:t>purpose” as a criminal offense – </a:t>
            </a:r>
            <a:r>
              <a:rPr lang="en-US" sz="1400" dirty="0" smtClean="0">
                <a:solidFill>
                  <a:srgbClr val="FF0000"/>
                </a:solidFill>
                <a:latin typeface="Arial" pitchFamily="34" charset="0"/>
                <a:cs typeface="Arial" pitchFamily="34" charset="0"/>
              </a:rPr>
              <a:t>without defining what practices are authorized or by whom</a:t>
            </a:r>
            <a:r>
              <a:rPr lang="en-US" sz="1400" dirty="0" smtClean="0">
                <a:latin typeface="Arial" pitchFamily="34" charset="0"/>
                <a:cs typeface="Arial" pitchFamily="34" charset="0"/>
              </a:rPr>
              <a:t>. </a:t>
            </a:r>
          </a:p>
          <a:p>
            <a:pPr lvl="2"/>
            <a:r>
              <a:rPr lang="en-US" sz="1300" dirty="0">
                <a:latin typeface="Arial" pitchFamily="34" charset="0"/>
                <a:cs typeface="Arial" pitchFamily="34" charset="0"/>
              </a:rPr>
              <a:t>21 C.F.R. § 1306.04(a). </a:t>
            </a:r>
            <a:r>
              <a:rPr lang="en-US" sz="1300" dirty="0" smtClean="0">
                <a:latin typeface="Arial" pitchFamily="34" charset="0"/>
                <a:cs typeface="Arial" pitchFamily="34" charset="0"/>
              </a:rPr>
              <a:t>provides </a:t>
            </a:r>
            <a:r>
              <a:rPr lang="en-US" sz="1300" dirty="0">
                <a:latin typeface="Arial" pitchFamily="34" charset="0"/>
                <a:cs typeface="Arial" pitchFamily="34" charset="0"/>
              </a:rPr>
              <a:t>that, “to be effective,” a prescription “must be issued for a legitimate medical purpose by an individual practitioner acting in the usual course of his professional practice</a:t>
            </a:r>
            <a:r>
              <a:rPr lang="en-US" sz="1300" dirty="0" smtClean="0">
                <a:latin typeface="Arial" pitchFamily="34" charset="0"/>
                <a:cs typeface="Arial" pitchFamily="34" charset="0"/>
              </a:rPr>
              <a:t>.”</a:t>
            </a:r>
          </a:p>
          <a:p>
            <a:pPr lvl="2"/>
            <a:r>
              <a:rPr lang="en-US" sz="1300" dirty="0" smtClean="0">
                <a:solidFill>
                  <a:srgbClr val="FF0000"/>
                </a:solidFill>
                <a:latin typeface="Arial" pitchFamily="34" charset="0"/>
                <a:cs typeface="Arial" pitchFamily="34" charset="0"/>
              </a:rPr>
              <a:t>Alleviation of pain and promotion of quality of life are always “legitimate” medical purposes.</a:t>
            </a:r>
            <a:br>
              <a:rPr lang="en-US" sz="1300" dirty="0" smtClean="0">
                <a:solidFill>
                  <a:srgbClr val="FF0000"/>
                </a:solidFill>
                <a:latin typeface="Arial" pitchFamily="34" charset="0"/>
                <a:cs typeface="Arial" pitchFamily="34" charset="0"/>
              </a:rPr>
            </a:br>
            <a:endParaRPr lang="en-US" sz="1300" b="1" dirty="0" smtClean="0">
              <a:solidFill>
                <a:srgbClr val="FF0000"/>
              </a:solidFill>
              <a:latin typeface="Arial" pitchFamily="34" charset="0"/>
              <a:cs typeface="Arial" pitchFamily="34" charset="0"/>
            </a:endParaRPr>
          </a:p>
          <a:p>
            <a:pPr lvl="1"/>
            <a:r>
              <a:rPr lang="en-US" sz="1600" dirty="0" smtClean="0">
                <a:latin typeface="Arial" pitchFamily="34" charset="0"/>
                <a:cs typeface="Arial" pitchFamily="34" charset="0"/>
              </a:rPr>
              <a:t>Prosecution expert witnesses are not truly “experts”</a:t>
            </a:r>
          </a:p>
          <a:p>
            <a:pPr lvl="2"/>
            <a:r>
              <a:rPr lang="en-US" sz="1300" dirty="0" smtClean="0">
                <a:latin typeface="Arial" pitchFamily="34" charset="0"/>
                <a:cs typeface="Arial" pitchFamily="34" charset="0"/>
              </a:rPr>
              <a:t>Prosecution doctors don’t “know” what they think they do</a:t>
            </a:r>
          </a:p>
          <a:p>
            <a:pPr lvl="2"/>
            <a:r>
              <a:rPr lang="en-US" sz="1300" dirty="0">
                <a:latin typeface="Arial" pitchFamily="34" charset="0"/>
                <a:cs typeface="Arial" pitchFamily="34" charset="0"/>
              </a:rPr>
              <a:t>L</a:t>
            </a:r>
            <a:r>
              <a:rPr lang="en-US" sz="1300" dirty="0" smtClean="0">
                <a:latin typeface="Arial" pitchFamily="34" charset="0"/>
                <a:cs typeface="Arial" pitchFamily="34" charset="0"/>
              </a:rPr>
              <a:t>aw enforcement agents are poorly trained and misinformed but operate with “gotcha” mindset that forces the most negative interpretations on normal clinician practices</a:t>
            </a:r>
          </a:p>
          <a:p>
            <a:pPr lvl="2"/>
            <a:r>
              <a:rPr lang="en-US" sz="1300" dirty="0" smtClean="0">
                <a:latin typeface="Arial" pitchFamily="34" charset="0"/>
                <a:cs typeface="Arial" pitchFamily="34" charset="0"/>
              </a:rPr>
              <a:t>Some prosecution witnesses have incentives to misinterpret or outright lie</a:t>
            </a:r>
          </a:p>
          <a:p>
            <a:pPr lvl="3"/>
            <a:r>
              <a:rPr lang="en-US" sz="1300" dirty="0" smtClean="0">
                <a:latin typeface="Arial" pitchFamily="34" charset="0"/>
                <a:cs typeface="Arial" pitchFamily="34" charset="0"/>
              </a:rPr>
              <a:t>Financial self-interest of professional witnesses for the government </a:t>
            </a:r>
          </a:p>
          <a:p>
            <a:pPr lvl="3"/>
            <a:r>
              <a:rPr lang="en-US" sz="1300" dirty="0" smtClean="0">
                <a:latin typeface="Arial" pitchFamily="34" charset="0"/>
                <a:cs typeface="Arial" pitchFamily="34" charset="0"/>
              </a:rPr>
              <a:t>Employees coerced by threats of prosecution</a:t>
            </a:r>
          </a:p>
          <a:p>
            <a:pPr lvl="3"/>
            <a:r>
              <a:rPr lang="en-US" sz="1300" dirty="0" smtClean="0">
                <a:latin typeface="Arial" pitchFamily="34" charset="0"/>
                <a:cs typeface="Arial" pitchFamily="34" charset="0"/>
              </a:rPr>
              <a:t>Criminal offenders motivated by plea bargaining agreements</a:t>
            </a:r>
            <a:br>
              <a:rPr lang="en-US" sz="1300" dirty="0" smtClean="0">
                <a:latin typeface="Arial" pitchFamily="34" charset="0"/>
                <a:cs typeface="Arial" pitchFamily="34" charset="0"/>
              </a:rPr>
            </a:br>
            <a:endParaRPr lang="en-US" sz="1300" dirty="0" smtClean="0">
              <a:latin typeface="Arial" pitchFamily="34" charset="0"/>
              <a:cs typeface="Arial" pitchFamily="34" charset="0"/>
            </a:endParaRPr>
          </a:p>
          <a:p>
            <a:pPr lvl="3"/>
            <a:endParaRPr lang="en-US" sz="1300" dirty="0">
              <a:latin typeface="Arial" pitchFamily="34" charset="0"/>
              <a:cs typeface="Arial" pitchFamily="34" charset="0"/>
            </a:endParaRPr>
          </a:p>
        </p:txBody>
      </p:sp>
      <p:sp>
        <p:nvSpPr>
          <p:cNvPr id="5" name="TextBox 4"/>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105123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89120"/>
          </a:xfrm>
        </p:spPr>
        <p:txBody>
          <a:bodyPr>
            <a:normAutofit fontScale="92500" lnSpcReduction="20000"/>
          </a:bodyPr>
          <a:lstStyle/>
          <a:p>
            <a:r>
              <a:rPr lang="en-US" sz="1800" b="1" dirty="0">
                <a:latin typeface="Arial" pitchFamily="34" charset="0"/>
                <a:cs typeface="Arial" pitchFamily="34" charset="0"/>
              </a:rPr>
              <a:t>Defense </a:t>
            </a:r>
            <a:r>
              <a:rPr lang="en-US" sz="1800" b="1" dirty="0" smtClean="0">
                <a:latin typeface="Arial" pitchFamily="34" charset="0"/>
                <a:cs typeface="Arial" pitchFamily="34" charset="0"/>
              </a:rPr>
              <a:t>may further argue </a:t>
            </a:r>
            <a:r>
              <a:rPr lang="en-US" sz="1800" b="1" dirty="0">
                <a:latin typeface="Arial" pitchFamily="34" charset="0"/>
                <a:cs typeface="Arial" pitchFamily="34" charset="0"/>
              </a:rPr>
              <a:t>that</a:t>
            </a:r>
            <a:r>
              <a:rPr lang="en-US" sz="1800" b="1" dirty="0" smtClean="0">
                <a:latin typeface="Arial" pitchFamily="34" charset="0"/>
                <a:cs typeface="Arial" pitchFamily="34" charset="0"/>
              </a:rPr>
              <a:t>:</a:t>
            </a:r>
            <a:br>
              <a:rPr lang="en-US" sz="1800" b="1" dirty="0" smtClean="0">
                <a:latin typeface="Arial" pitchFamily="34" charset="0"/>
                <a:cs typeface="Arial" pitchFamily="34" charset="0"/>
              </a:rPr>
            </a:br>
            <a:endParaRPr lang="en-US" sz="1800" b="1" dirty="0">
              <a:latin typeface="Arial" pitchFamily="34" charset="0"/>
              <a:cs typeface="Arial" pitchFamily="34" charset="0"/>
            </a:endParaRPr>
          </a:p>
          <a:p>
            <a:pPr lvl="1"/>
            <a:r>
              <a:rPr lang="en-US" sz="1800" dirty="0" smtClean="0">
                <a:latin typeface="Arial" pitchFamily="34" charset="0"/>
                <a:cs typeface="Arial" pitchFamily="34" charset="0"/>
              </a:rPr>
              <a:t>Sometimes </a:t>
            </a:r>
            <a:r>
              <a:rPr lang="en-US" sz="1800" dirty="0">
                <a:latin typeface="Arial" pitchFamily="34" charset="0"/>
                <a:cs typeface="Arial" pitchFamily="34" charset="0"/>
              </a:rPr>
              <a:t>bad things happen to good people and it’s nobody’s </a:t>
            </a:r>
            <a:r>
              <a:rPr lang="en-US" sz="1800" dirty="0" smtClean="0">
                <a:latin typeface="Arial" pitchFamily="34" charset="0"/>
                <a:cs typeface="Arial" pitchFamily="34" charset="0"/>
              </a:rPr>
              <a:t>fault.</a:t>
            </a:r>
          </a:p>
          <a:p>
            <a:pPr lvl="2"/>
            <a:r>
              <a:rPr lang="en-US" sz="1800" dirty="0" smtClean="0">
                <a:latin typeface="Arial" pitchFamily="34" charset="0"/>
                <a:cs typeface="Arial" pitchFamily="34" charset="0"/>
              </a:rPr>
              <a:t>In any medical practice, some patients die for unrelated reasons.</a:t>
            </a:r>
          </a:p>
          <a:p>
            <a:pPr lvl="2"/>
            <a:r>
              <a:rPr lang="en-US" sz="1800" dirty="0" smtClean="0">
                <a:latin typeface="Arial" pitchFamily="34" charset="0"/>
                <a:cs typeface="Arial" pitchFamily="34" charset="0"/>
              </a:rPr>
              <a:t>Relatives’ complaints may not always be accurate.</a:t>
            </a:r>
            <a:r>
              <a:rPr lang="en-US" sz="1500" dirty="0">
                <a:latin typeface="Arial" pitchFamily="34" charset="0"/>
                <a:cs typeface="Arial" pitchFamily="34" charset="0"/>
              </a:rPr>
              <a:t/>
            </a:r>
            <a:br>
              <a:rPr lang="en-US" sz="1500" dirty="0">
                <a:latin typeface="Arial" pitchFamily="34" charset="0"/>
                <a:cs typeface="Arial" pitchFamily="34" charset="0"/>
              </a:rPr>
            </a:br>
            <a:endParaRPr lang="en-US" sz="1500" dirty="0">
              <a:latin typeface="Arial" pitchFamily="34" charset="0"/>
              <a:cs typeface="Arial" pitchFamily="34" charset="0"/>
            </a:endParaRPr>
          </a:p>
          <a:p>
            <a:pPr lvl="1"/>
            <a:r>
              <a:rPr lang="en-US" sz="1800" dirty="0">
                <a:latin typeface="Arial" pitchFamily="34" charset="0"/>
                <a:cs typeface="Arial" pitchFamily="34" charset="0"/>
              </a:rPr>
              <a:t>Before depriving </a:t>
            </a:r>
            <a:r>
              <a:rPr lang="en-US" sz="1800" dirty="0" smtClean="0">
                <a:latin typeface="Arial" pitchFamily="34" charset="0"/>
                <a:cs typeface="Arial" pitchFamily="34" charset="0"/>
              </a:rPr>
              <a:t>any defendant </a:t>
            </a:r>
            <a:r>
              <a:rPr lang="en-US" sz="1800" dirty="0">
                <a:latin typeface="Arial" pitchFamily="34" charset="0"/>
                <a:cs typeface="Arial" pitchFamily="34" charset="0"/>
              </a:rPr>
              <a:t>of liberty or their income, prosecutors must prove </a:t>
            </a:r>
            <a:r>
              <a:rPr lang="en-US" sz="1800" b="1" dirty="0">
                <a:solidFill>
                  <a:srgbClr val="FF0000"/>
                </a:solidFill>
                <a:latin typeface="Arial" pitchFamily="34" charset="0"/>
                <a:cs typeface="Arial" pitchFamily="34" charset="0"/>
              </a:rPr>
              <a:t>beyond a shadow of doubt </a:t>
            </a:r>
            <a:r>
              <a:rPr lang="en-US" sz="1800" dirty="0">
                <a:latin typeface="Arial" pitchFamily="34" charset="0"/>
                <a:cs typeface="Arial" pitchFamily="34" charset="0"/>
              </a:rPr>
              <a:t>that </a:t>
            </a:r>
            <a:r>
              <a:rPr lang="en-US" sz="1800" dirty="0" smtClean="0">
                <a:latin typeface="Arial" pitchFamily="34" charset="0"/>
                <a:cs typeface="Arial" pitchFamily="34" charset="0"/>
              </a:rPr>
              <a:t>defendant.</a:t>
            </a:r>
            <a:endParaRPr lang="en-US" sz="1800" dirty="0">
              <a:latin typeface="Arial" pitchFamily="34" charset="0"/>
              <a:cs typeface="Arial" pitchFamily="34" charset="0"/>
            </a:endParaRPr>
          </a:p>
          <a:p>
            <a:pPr lvl="2"/>
            <a:r>
              <a:rPr lang="en-US" sz="1800" dirty="0">
                <a:latin typeface="Arial" pitchFamily="34" charset="0"/>
                <a:cs typeface="Arial" pitchFamily="34" charset="0"/>
              </a:rPr>
              <a:t>actually did something </a:t>
            </a:r>
            <a:r>
              <a:rPr lang="en-US" sz="1800" dirty="0" smtClean="0">
                <a:latin typeface="Arial" pitchFamily="34" charset="0"/>
                <a:cs typeface="Arial" pitchFamily="34" charset="0"/>
              </a:rPr>
              <a:t>wrong, dangerous or unprofessional.</a:t>
            </a:r>
            <a:endParaRPr lang="en-US" sz="1800" dirty="0">
              <a:latin typeface="Arial" pitchFamily="34" charset="0"/>
              <a:cs typeface="Arial" pitchFamily="34" charset="0"/>
            </a:endParaRPr>
          </a:p>
          <a:p>
            <a:pPr lvl="2"/>
            <a:r>
              <a:rPr lang="en-US" sz="1800" dirty="0">
                <a:latin typeface="Arial" pitchFamily="34" charset="0"/>
                <a:cs typeface="Arial" pitchFamily="34" charset="0"/>
              </a:rPr>
              <a:t>knew it was wrong when they did it. </a:t>
            </a:r>
            <a:br>
              <a:rPr lang="en-US" sz="1800" dirty="0">
                <a:latin typeface="Arial" pitchFamily="34" charset="0"/>
                <a:cs typeface="Arial" pitchFamily="34" charset="0"/>
              </a:rPr>
            </a:br>
            <a:endParaRPr lang="en-US" sz="1800" dirty="0">
              <a:latin typeface="Arial" pitchFamily="34" charset="0"/>
              <a:cs typeface="Arial" pitchFamily="34" charset="0"/>
            </a:endParaRPr>
          </a:p>
          <a:p>
            <a:pPr lvl="1"/>
            <a:r>
              <a:rPr lang="en-US" sz="1800" dirty="0">
                <a:latin typeface="Arial" pitchFamily="34" charset="0"/>
                <a:cs typeface="Arial" pitchFamily="34" charset="0"/>
              </a:rPr>
              <a:t>Revoking a doctor’s license or placing them on probation for minor record keeping </a:t>
            </a:r>
            <a:r>
              <a:rPr lang="en-US" sz="1800" dirty="0" smtClean="0">
                <a:latin typeface="Arial" pitchFamily="34" charset="0"/>
                <a:cs typeface="Arial" pitchFamily="34" charset="0"/>
              </a:rPr>
              <a:t>issues that do not endanger patients </a:t>
            </a:r>
            <a:r>
              <a:rPr lang="en-US" sz="1800" dirty="0">
                <a:latin typeface="Arial" pitchFamily="34" charset="0"/>
                <a:cs typeface="Arial" pitchFamily="34" charset="0"/>
              </a:rPr>
              <a:t>is ludicrous!</a:t>
            </a:r>
          </a:p>
          <a:p>
            <a:pPr lvl="2"/>
            <a:endParaRPr lang="en-US" sz="1800" dirty="0">
              <a:latin typeface="Arial" pitchFamily="34" charset="0"/>
              <a:cs typeface="Arial" pitchFamily="34" charset="0"/>
            </a:endParaRPr>
          </a:p>
          <a:p>
            <a:r>
              <a:rPr lang="en-US" sz="1800" dirty="0">
                <a:latin typeface="Arial" pitchFamily="34" charset="0"/>
                <a:cs typeface="Arial" pitchFamily="34" charset="0"/>
              </a:rPr>
              <a:t>“Dr X did so-and-so, that I would not have done” is not enough to justify depriving a defendant of their income or </a:t>
            </a:r>
            <a:r>
              <a:rPr lang="en-US" sz="1800" dirty="0" smtClean="0">
                <a:latin typeface="Arial" pitchFamily="34" charset="0"/>
                <a:cs typeface="Arial" pitchFamily="34" charset="0"/>
              </a:rPr>
              <a:t>freedom.</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Convictions cannot be based on innuendo or generalizations.</a:t>
            </a:r>
            <a:endParaRPr lang="en-US" sz="1800" dirty="0">
              <a:latin typeface="Arial" pitchFamily="34" charset="0"/>
              <a:cs typeface="Arial" pitchFamily="34" charset="0"/>
            </a:endParaRPr>
          </a:p>
        </p:txBody>
      </p:sp>
      <p:sp>
        <p:nvSpPr>
          <p:cNvPr id="5" name="Title 1"/>
          <p:cNvSpPr>
            <a:spLocks noGrp="1"/>
          </p:cNvSpPr>
          <p:nvPr>
            <p:ph type="title"/>
          </p:nvPr>
        </p:nvSpPr>
        <p:spPr>
          <a:xfrm>
            <a:off x="457200" y="76200"/>
            <a:ext cx="8229600" cy="627888"/>
          </a:xfrm>
        </p:spPr>
        <p:txBody>
          <a:bodyPr>
            <a:noAutofit/>
          </a:bodyPr>
          <a:lstStyle/>
          <a:p>
            <a:r>
              <a:rPr lang="en-US" sz="4000" dirty="0" smtClean="0"/>
              <a:t>Opening Arguments -2-</a:t>
            </a:r>
            <a:endParaRPr lang="en-US" sz="4000" dirty="0"/>
          </a:p>
        </p:txBody>
      </p:sp>
      <p:sp>
        <p:nvSpPr>
          <p:cNvPr id="6" name="TextBox 5"/>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685976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89120"/>
          </a:xfrm>
        </p:spPr>
        <p:txBody>
          <a:bodyPr>
            <a:normAutofit fontScale="77500" lnSpcReduction="20000"/>
          </a:bodyPr>
          <a:lstStyle/>
          <a:p>
            <a:r>
              <a:rPr lang="en-US" dirty="0" smtClean="0">
                <a:latin typeface="Arial" pitchFamily="34" charset="0"/>
                <a:cs typeface="Arial" pitchFamily="34" charset="0"/>
              </a:rPr>
              <a:t>The Defense may need to present and explain clinical science and public health policy – including problems therein.</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“In the coming days and during your deliberations, Defense will ask you to consider some complex facts from medical knowledge and clinical practice”.</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“These facts aren’t trivial – the defendant’s future life and livelihood may depend on what you learn in these proceedings.”</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“Defense witnesses will help you to understand important points and separate fact from fiction.”</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“There’s a lot of fiction running around these days – and the prosecution might try to make you believe some of it.” </a:t>
            </a:r>
            <a:r>
              <a:rPr lang="en-US" sz="2600" b="1" dirty="0" smtClean="0">
                <a:solidFill>
                  <a:srgbClr val="FF0000"/>
                </a:solidFill>
                <a:latin typeface="Arial" pitchFamily="34" charset="0"/>
                <a:cs typeface="Arial" pitchFamily="34" charset="0"/>
              </a:rPr>
              <a:t>*</a:t>
            </a:r>
            <a:br>
              <a:rPr lang="en-US" sz="2600" b="1" dirty="0" smtClean="0">
                <a:solidFill>
                  <a:srgbClr val="FF0000"/>
                </a:solidFill>
                <a:latin typeface="Arial" pitchFamily="34" charset="0"/>
                <a:cs typeface="Arial" pitchFamily="34" charset="0"/>
              </a:rPr>
            </a:br>
            <a:endParaRPr lang="en-US" sz="2600" b="1" dirty="0" smtClean="0">
              <a:solidFill>
                <a:srgbClr val="FF0000"/>
              </a:solidFill>
              <a:latin typeface="Arial" pitchFamily="34" charset="0"/>
              <a:cs typeface="Arial" pitchFamily="34" charset="0"/>
            </a:endParaRPr>
          </a:p>
          <a:p>
            <a:pPr lvl="2"/>
            <a:r>
              <a:rPr lang="en-US" sz="2300" b="1" dirty="0" smtClean="0">
                <a:solidFill>
                  <a:srgbClr val="FF0000"/>
                </a:solidFill>
                <a:latin typeface="Arial" pitchFamily="34" charset="0"/>
                <a:cs typeface="Arial" pitchFamily="34" charset="0"/>
              </a:rPr>
              <a:t>It’s Amazing How Much of What ‘Everybody Knows’ Ain’t So!</a:t>
            </a:r>
            <a:endParaRPr lang="en-US" sz="2300" b="1" dirty="0">
              <a:solidFill>
                <a:srgbClr val="FF0000"/>
              </a:solidFill>
              <a:latin typeface="Arial" pitchFamily="34" charset="0"/>
              <a:cs typeface="Arial" pitchFamily="34" charset="0"/>
            </a:endParaRPr>
          </a:p>
        </p:txBody>
      </p:sp>
      <p:sp>
        <p:nvSpPr>
          <p:cNvPr id="4" name="Title 1"/>
          <p:cNvSpPr>
            <a:spLocks noGrp="1"/>
          </p:cNvSpPr>
          <p:nvPr>
            <p:ph type="title"/>
          </p:nvPr>
        </p:nvSpPr>
        <p:spPr>
          <a:xfrm>
            <a:off x="457200" y="76200"/>
            <a:ext cx="8229600" cy="627888"/>
          </a:xfrm>
        </p:spPr>
        <p:txBody>
          <a:bodyPr>
            <a:noAutofit/>
          </a:bodyPr>
          <a:lstStyle/>
          <a:p>
            <a:r>
              <a:rPr lang="en-US" sz="4000" dirty="0" smtClean="0"/>
              <a:t>Opening Arguments -3-</a:t>
            </a:r>
            <a:endParaRPr lang="en-US" sz="4000" dirty="0"/>
          </a:p>
        </p:txBody>
      </p:sp>
      <p:sp>
        <p:nvSpPr>
          <p:cNvPr id="6" name="TextBox 5"/>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7" name="TextBox 6"/>
          <p:cNvSpPr txBox="1"/>
          <p:nvPr/>
        </p:nvSpPr>
        <p:spPr>
          <a:xfrm>
            <a:off x="1143000" y="5562600"/>
            <a:ext cx="4267200" cy="738664"/>
          </a:xfrm>
          <a:prstGeom prst="rect">
            <a:avLst/>
          </a:prstGeom>
          <a:noFill/>
        </p:spPr>
        <p:txBody>
          <a:bodyPr wrap="square" rtlCol="0">
            <a:spAutoFit/>
          </a:bodyPr>
          <a:lstStyle/>
          <a:p>
            <a:r>
              <a:rPr lang="en-US" sz="1400" b="1" dirty="0" smtClean="0">
                <a:solidFill>
                  <a:srgbClr val="FF0000"/>
                </a:solidFill>
                <a:latin typeface="Arial" pitchFamily="34" charset="0"/>
                <a:cs typeface="Arial" pitchFamily="34" charset="0"/>
              </a:rPr>
              <a:t>* Use your own judgment on requirements of professional courtesy -- and research the Judge before the case is tried.  [or have your PI do so]</a:t>
            </a:r>
            <a:endParaRPr lang="en-US" sz="1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06975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80288"/>
          </a:xfrm>
        </p:spPr>
        <p:txBody>
          <a:bodyPr>
            <a:noAutofit/>
          </a:bodyPr>
          <a:lstStyle/>
          <a:p>
            <a:pPr algn="ctr"/>
            <a:r>
              <a:rPr lang="en-US" sz="3200" dirty="0" smtClean="0"/>
              <a:t>“Exceptions” During Court Proceedings</a:t>
            </a:r>
            <a:endParaRPr lang="en-US" sz="3200" dirty="0"/>
          </a:p>
        </p:txBody>
      </p:sp>
      <p:sp>
        <p:nvSpPr>
          <p:cNvPr id="3" name="Content Placeholder 2"/>
          <p:cNvSpPr>
            <a:spLocks noGrp="1"/>
          </p:cNvSpPr>
          <p:nvPr>
            <p:ph idx="1"/>
          </p:nvPr>
        </p:nvSpPr>
        <p:spPr>
          <a:xfrm>
            <a:off x="457200" y="1219200"/>
            <a:ext cx="8229600" cy="4389120"/>
          </a:xfrm>
        </p:spPr>
        <p:txBody>
          <a:bodyPr>
            <a:normAutofit fontScale="92500" lnSpcReduction="20000"/>
          </a:bodyPr>
          <a:lstStyle/>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“exception” is a formal way for a party to object to a court’s ruling or to challenge a defect in the other side’s pleadings so the issue is preserved and can be reviewed later on appeal</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traditional practice, an exception is a formal objection to a judge’s ruling, used to signal that the party disagrees with the decision and wants to preserve that alleged error for appellate review.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Many </a:t>
            </a:r>
            <a:r>
              <a:rPr lang="en-US" dirty="0">
                <a:latin typeface="Arial" panose="020B0604020202020204" pitchFamily="34" charset="0"/>
                <a:cs typeface="Arial" panose="020B0604020202020204" pitchFamily="34" charset="0"/>
              </a:rPr>
              <a:t>modern rules now allow a simple, timely “objection” to serve the same function without requiring a separate, technical “</a:t>
            </a:r>
            <a:r>
              <a:rPr lang="en-US" dirty="0" smtClean="0">
                <a:latin typeface="Arial" panose="020B0604020202020204" pitchFamily="34" charset="0"/>
                <a:cs typeface="Arial" panose="020B0604020202020204" pitchFamily="34" charset="0"/>
              </a:rPr>
              <a:t>exception.” But </a:t>
            </a:r>
            <a:r>
              <a:rPr lang="en-US" dirty="0">
                <a:latin typeface="Arial" panose="020B0604020202020204" pitchFamily="34" charset="0"/>
                <a:cs typeface="Arial" panose="020B0604020202020204" pitchFamily="34" charset="0"/>
              </a:rPr>
              <a:t>the underlying </a:t>
            </a:r>
            <a:r>
              <a:rPr lang="en-US" dirty="0" smtClean="0">
                <a:latin typeface="Arial" panose="020B0604020202020204" pitchFamily="34" charset="0"/>
                <a:cs typeface="Arial" panose="020B0604020202020204" pitchFamily="34" charset="0"/>
              </a:rPr>
              <a:t>idea —documenting an asserted error — remains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same.</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633994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389120"/>
          </a:xfrm>
        </p:spPr>
        <p:txBody>
          <a:bodyPr/>
          <a:lstStyle/>
          <a:p>
            <a:r>
              <a:rPr lang="en-US" b="1" dirty="0">
                <a:latin typeface="Arial" panose="020B0604020202020204" pitchFamily="34" charset="0"/>
                <a:cs typeface="Arial" panose="020B0604020202020204" pitchFamily="34" charset="0"/>
              </a:rPr>
              <a:t>Exception to rulings</a:t>
            </a:r>
          </a:p>
          <a:p>
            <a:pPr lvl="1"/>
            <a:r>
              <a:rPr lang="en-US" dirty="0">
                <a:latin typeface="Arial" panose="020B0604020202020204" pitchFamily="34" charset="0"/>
                <a:cs typeface="Arial" panose="020B0604020202020204" pitchFamily="34" charset="0"/>
              </a:rPr>
              <a:t>When a judge overrules an objection or issues an adverse ruling, a party may “take exception” to make clear that the party does not acquiesce in the ruling. Properly noting that exception (or objection, under modern rules) ensures the issue is recorded in the minutes or transcript so an appellate court can later review whether the ruling was legally correct</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Reference:  </a:t>
            </a:r>
            <a:r>
              <a:rPr lang="en-US" dirty="0" smtClean="0">
                <a:latin typeface="Arial" panose="020B0604020202020204" pitchFamily="34" charset="0"/>
                <a:cs typeface="Arial" panose="020B0604020202020204" pitchFamily="34" charset="0"/>
                <a:hlinkClick r:id="rId2"/>
              </a:rPr>
              <a:t>https</a:t>
            </a:r>
            <a:r>
              <a:rPr lang="en-US" dirty="0">
                <a:latin typeface="Arial" panose="020B0604020202020204" pitchFamily="34" charset="0"/>
                <a:cs typeface="Arial" panose="020B0604020202020204" pitchFamily="34" charset="0"/>
                <a:hlinkClick r:id="rId2"/>
              </a:rPr>
              <a:t>://www.upcounsel.com/bill-of-exceptions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152400"/>
            <a:ext cx="8229600" cy="780288"/>
          </a:xfrm>
        </p:spPr>
        <p:txBody>
          <a:bodyPr>
            <a:noAutofit/>
          </a:bodyPr>
          <a:lstStyle/>
          <a:p>
            <a:pPr algn="ctr"/>
            <a:r>
              <a:rPr lang="en-US" sz="3200" dirty="0" smtClean="0"/>
              <a:t>“Exceptions” During Court Proceedings -2-</a:t>
            </a:r>
            <a:endParaRPr lang="en-US" sz="3200" dirty="0"/>
          </a:p>
        </p:txBody>
      </p:sp>
      <p:sp>
        <p:nvSpPr>
          <p:cNvPr id="5" name="TextBox 4"/>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859045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600" dirty="0" smtClean="0"/>
              <a:t>Adversarial Proceedings Between Patients and Insurance Companies</a:t>
            </a:r>
            <a:endParaRPr lang="en-US" sz="3600" dirty="0"/>
          </a:p>
        </p:txBody>
      </p:sp>
      <p:sp>
        <p:nvSpPr>
          <p:cNvPr id="3" name="Content Placeholder 2"/>
          <p:cNvSpPr>
            <a:spLocks noGrp="1"/>
          </p:cNvSpPr>
          <p:nvPr>
            <p:ph idx="1"/>
          </p:nvPr>
        </p:nvSpPr>
        <p:spPr>
          <a:xfrm>
            <a:off x="457200" y="1524000"/>
            <a:ext cx="8229600" cy="4389120"/>
          </a:xfrm>
        </p:spPr>
        <p:txBody>
          <a:bodyPr>
            <a:normAutofit fontScale="92500"/>
          </a:bodyPr>
          <a:lstStyle/>
          <a:p>
            <a:pPr marL="274320" lvl="1" indent="-274320">
              <a:buClr>
                <a:schemeClr val="accent3"/>
              </a:buClr>
              <a:buSzPct val="95000"/>
            </a:pPr>
            <a:r>
              <a:rPr lang="en-US" dirty="0">
                <a:latin typeface="Arial" pitchFamily="34" charset="0"/>
                <a:cs typeface="Arial" pitchFamily="34" charset="0"/>
              </a:rPr>
              <a:t>Arbitration courts are also “adversarial proceedings”</a:t>
            </a:r>
          </a:p>
          <a:p>
            <a:r>
              <a:rPr lang="en-US" dirty="0" smtClean="0">
                <a:latin typeface="Arial" pitchFamily="34" charset="0"/>
                <a:cs typeface="Arial" pitchFamily="34" charset="0"/>
              </a:rPr>
              <a:t>Disputes </a:t>
            </a:r>
            <a:r>
              <a:rPr lang="en-US" dirty="0">
                <a:latin typeface="Arial" pitchFamily="34" charset="0"/>
                <a:cs typeface="Arial" pitchFamily="34" charset="0"/>
              </a:rPr>
              <a:t>b</a:t>
            </a:r>
            <a:r>
              <a:rPr lang="en-US" dirty="0" smtClean="0">
                <a:latin typeface="Arial" pitchFamily="34" charset="0"/>
                <a:cs typeface="Arial" pitchFamily="34" charset="0"/>
              </a:rPr>
              <a:t>etween patients and health insurance companies may be subject to binding arbitration.</a:t>
            </a:r>
          </a:p>
          <a:p>
            <a:pPr lvl="1"/>
            <a:r>
              <a:rPr lang="en-US" dirty="0">
                <a:latin typeface="Arial" pitchFamily="34" charset="0"/>
                <a:cs typeface="Arial" pitchFamily="34" charset="0"/>
              </a:rPr>
              <a:t>H</a:t>
            </a:r>
            <a:r>
              <a:rPr lang="en-US" dirty="0" smtClean="0">
                <a:latin typeface="Arial" pitchFamily="34" charset="0"/>
                <a:cs typeface="Arial" pitchFamily="34" charset="0"/>
              </a:rPr>
              <a:t>arms are done to patients due to insurance company practices.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Arguments before arbitration courts may require preliminary briefs by claimants and responders.</a:t>
            </a:r>
          </a:p>
          <a:p>
            <a:pPr lvl="1"/>
            <a:r>
              <a:rPr lang="en-US" dirty="0" smtClean="0">
                <a:latin typeface="Arial" pitchFamily="34" charset="0"/>
                <a:cs typeface="Arial" pitchFamily="34" charset="0"/>
              </a:rPr>
              <a:t>Arbitrator determines if court proceedings are warranted versus summary judgment for claimant or respondent.</a:t>
            </a:r>
          </a:p>
          <a:p>
            <a:pPr lvl="1"/>
            <a:r>
              <a:rPr lang="en-US" dirty="0" smtClean="0">
                <a:latin typeface="Arial" pitchFamily="34" charset="0"/>
                <a:cs typeface="Arial" pitchFamily="34" charset="0"/>
              </a:rPr>
              <a:t>Arguments strongly parallel those before State Boards</a:t>
            </a:r>
            <a:endParaRPr lang="en-US" dirty="0">
              <a:latin typeface="Arial" pitchFamily="34" charset="0"/>
              <a:cs typeface="Arial" pitchFamily="34" charset="0"/>
            </a:endParaRPr>
          </a:p>
        </p:txBody>
      </p:sp>
      <p:sp>
        <p:nvSpPr>
          <p:cNvPr id="5" name="TextBox 4"/>
          <p:cNvSpPr txBox="1"/>
          <p:nvPr/>
        </p:nvSpPr>
        <p:spPr>
          <a:xfrm>
            <a:off x="5638800" y="6553200"/>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77837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smtClean="0"/>
              <a:t>Adversarial Proceedings Between Patients and Insurance Companies -2-</a:t>
            </a:r>
            <a:endParaRPr lang="en-US" sz="3200" dirty="0"/>
          </a:p>
        </p:txBody>
      </p:sp>
      <p:sp>
        <p:nvSpPr>
          <p:cNvPr id="3" name="Content Placeholder 2"/>
          <p:cNvSpPr>
            <a:spLocks noGrp="1"/>
          </p:cNvSpPr>
          <p:nvPr>
            <p:ph idx="1"/>
          </p:nvPr>
        </p:nvSpPr>
        <p:spPr>
          <a:xfrm>
            <a:off x="457200" y="1295400"/>
            <a:ext cx="8229600" cy="4648200"/>
          </a:xfrm>
        </p:spPr>
        <p:txBody>
          <a:bodyPr>
            <a:normAutofit fontScale="92500"/>
          </a:bodyPr>
          <a:lstStyle/>
          <a:p>
            <a:r>
              <a:rPr lang="en-US" dirty="0" smtClean="0">
                <a:latin typeface="Arial" pitchFamily="34" charset="0"/>
                <a:cs typeface="Arial" pitchFamily="34" charset="0"/>
              </a:rPr>
              <a:t>Insurance Company expert witnesses can be disqualified</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Avoid impugning professional reputations</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2"/>
            <a:r>
              <a:rPr lang="en-US" dirty="0" smtClean="0">
                <a:latin typeface="Arial" pitchFamily="34" charset="0"/>
                <a:cs typeface="Arial" pitchFamily="34" charset="0"/>
              </a:rPr>
              <a:t>A doctor may believe they are testifying to prevailing standards of care and still be wrong.</a:t>
            </a:r>
          </a:p>
          <a:p>
            <a:pPr lvl="2"/>
            <a:r>
              <a:rPr lang="en-US" dirty="0" smtClean="0">
                <a:latin typeface="Arial" pitchFamily="34" charset="0"/>
                <a:cs typeface="Arial" pitchFamily="34" charset="0"/>
              </a:rPr>
              <a:t>CDC and Veterans Administration prescribing guidelines are not accepted consensus “standards of care”.</a:t>
            </a:r>
          </a:p>
          <a:p>
            <a:pPr lvl="2"/>
            <a:r>
              <a:rPr lang="en-US" dirty="0" smtClean="0">
                <a:latin typeface="Arial" pitchFamily="34" charset="0"/>
                <a:cs typeface="Arial" pitchFamily="34" charset="0"/>
              </a:rPr>
              <a:t>Acknowledge ambiguity:  patients or caregivers in stressed circumstances are not “perfect” witnesses and neither are clinicians.</a:t>
            </a:r>
          </a:p>
          <a:p>
            <a:pPr lvl="2"/>
            <a:r>
              <a:rPr lang="en-US" dirty="0" smtClean="0">
                <a:solidFill>
                  <a:srgbClr val="FF0000"/>
                </a:solidFill>
                <a:latin typeface="Arial" pitchFamily="34" charset="0"/>
                <a:cs typeface="Arial" pitchFamily="34" charset="0"/>
              </a:rPr>
              <a:t>Be especially aware of the impact of metabolic genetics </a:t>
            </a:r>
            <a:r>
              <a:rPr lang="en-US" dirty="0" smtClean="0">
                <a:latin typeface="Arial" pitchFamily="34" charset="0"/>
                <a:cs typeface="Arial" pitchFamily="34" charset="0"/>
              </a:rPr>
              <a:t>– many doctors aren’t.</a:t>
            </a:r>
          </a:p>
        </p:txBody>
      </p:sp>
      <p:sp>
        <p:nvSpPr>
          <p:cNvPr id="4" name="TextBox 3"/>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184234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Autofit/>
          </a:bodyPr>
          <a:lstStyle/>
          <a:p>
            <a:r>
              <a:rPr lang="en-US" sz="3200" dirty="0" smtClean="0"/>
              <a:t>Adversarial Proceedings Between Patients and Insurance Companies -3-</a:t>
            </a:r>
            <a:endParaRPr lang="en-US" sz="3200" dirty="0"/>
          </a:p>
        </p:txBody>
      </p:sp>
      <p:sp>
        <p:nvSpPr>
          <p:cNvPr id="5" name="Rectangle 4"/>
          <p:cNvSpPr/>
          <p:nvPr/>
        </p:nvSpPr>
        <p:spPr>
          <a:xfrm>
            <a:off x="609600" y="1252478"/>
            <a:ext cx="8382000" cy="5016758"/>
          </a:xfrm>
          <a:prstGeom prst="rect">
            <a:avLst/>
          </a:prstGeom>
        </p:spPr>
        <p:txBody>
          <a:bodyPr wrap="square">
            <a:spAutoFit/>
          </a:bodyPr>
          <a:lstStyle/>
          <a:p>
            <a:pPr lvl="1"/>
            <a:r>
              <a:rPr lang="en-US" sz="2000" i="1" dirty="0" smtClean="0">
                <a:solidFill>
                  <a:srgbClr val="FF0000"/>
                </a:solidFill>
                <a:latin typeface="Arial" pitchFamily="34" charset="0"/>
                <a:cs typeface="Arial" pitchFamily="34" charset="0"/>
              </a:rPr>
              <a:t>Defense should focus </a:t>
            </a:r>
            <a:r>
              <a:rPr lang="en-US" sz="2000" i="1" dirty="0">
                <a:solidFill>
                  <a:srgbClr val="FF0000"/>
                </a:solidFill>
                <a:latin typeface="Arial" pitchFamily="34" charset="0"/>
                <a:cs typeface="Arial" pitchFamily="34" charset="0"/>
              </a:rPr>
              <a:t>on sources of expert authority</a:t>
            </a:r>
            <a:r>
              <a:rPr lang="en-US" sz="2000" dirty="0">
                <a:latin typeface="Arial" pitchFamily="34" charset="0"/>
                <a:cs typeface="Arial" pitchFamily="34" charset="0"/>
              </a:rPr>
              <a:t/>
            </a:r>
            <a:br>
              <a:rPr lang="en-US" sz="2000" dirty="0">
                <a:latin typeface="Arial" pitchFamily="34" charset="0"/>
                <a:cs typeface="Arial" pitchFamily="34" charset="0"/>
              </a:rPr>
            </a:b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Any reference to CDC opioid prescribing guidelines may be disqualifying </a:t>
            </a:r>
            <a:r>
              <a:rPr lang="en-US" sz="2000" dirty="0" smtClean="0">
                <a:latin typeface="Arial" pitchFamily="34" charset="0"/>
                <a:cs typeface="Arial" pitchFamily="34" charset="0"/>
              </a:rPr>
              <a:t>for a prosecution witness (on </a:t>
            </a:r>
            <a:r>
              <a:rPr lang="en-US" sz="2000" dirty="0">
                <a:latin typeface="Arial" pitchFamily="34" charset="0"/>
                <a:cs typeface="Arial" pitchFamily="34" charset="0"/>
              </a:rPr>
              <a:t>grounds addressed herein</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endParaRPr lang="en-US" sz="2000" dirty="0">
              <a:latin typeface="Arial" pitchFamily="34" charset="0"/>
              <a:cs typeface="Arial" pitchFamily="34" charset="0"/>
            </a:endParaRPr>
          </a:p>
          <a:p>
            <a:pPr marL="800100" lvl="1" indent="-342900">
              <a:buFont typeface="Arial" panose="020B0604020202020204" pitchFamily="34" charset="0"/>
              <a:buChar char="•"/>
            </a:pPr>
            <a:r>
              <a:rPr lang="en-US" sz="2000" dirty="0">
                <a:latin typeface="Arial" pitchFamily="34" charset="0"/>
                <a:cs typeface="Arial" pitchFamily="34" charset="0"/>
              </a:rPr>
              <a:t>Details of practitioner risk vs. benefit analysis may also be challenged if the expert has been trained by CDC, FDA (REMS) or </a:t>
            </a:r>
            <a:r>
              <a:rPr lang="en-US" sz="2000" dirty="0" smtClean="0">
                <a:latin typeface="Arial" pitchFamily="34" charset="0"/>
                <a:cs typeface="Arial" pitchFamily="34" charset="0"/>
              </a:rPr>
              <a:t>DEA</a:t>
            </a:r>
            <a:br>
              <a:rPr lang="en-US" sz="2000" dirty="0" smtClean="0">
                <a:latin typeface="Arial" pitchFamily="34" charset="0"/>
                <a:cs typeface="Arial" pitchFamily="34" charset="0"/>
              </a:rPr>
            </a:br>
            <a:endParaRPr lang="en-US" sz="2000" dirty="0">
              <a:latin typeface="Arial" pitchFamily="34" charset="0"/>
              <a:cs typeface="Arial" pitchFamily="34" charset="0"/>
            </a:endParaRPr>
          </a:p>
          <a:p>
            <a:pPr marL="800100" lvl="1" indent="-342900">
              <a:buFont typeface="Arial" panose="020B0604020202020204" pitchFamily="34" charset="0"/>
              <a:buChar char="•"/>
            </a:pPr>
            <a:r>
              <a:rPr lang="en-US" sz="2000" dirty="0">
                <a:latin typeface="Arial" pitchFamily="34" charset="0"/>
                <a:cs typeface="Arial" pitchFamily="34" charset="0"/>
              </a:rPr>
              <a:t>Involuntary taper without referral for effective pain control is never under any circumstances medically </a:t>
            </a:r>
            <a:r>
              <a:rPr lang="en-US" sz="2000" dirty="0" smtClean="0">
                <a:latin typeface="Arial" pitchFamily="34" charset="0"/>
                <a:cs typeface="Arial" pitchFamily="34" charset="0"/>
              </a:rPr>
              <a:t>ethical</a:t>
            </a:r>
            <a:br>
              <a:rPr lang="en-US" sz="2000" dirty="0" smtClean="0">
                <a:latin typeface="Arial" pitchFamily="34" charset="0"/>
                <a:cs typeface="Arial" pitchFamily="34" charset="0"/>
              </a:rPr>
            </a:br>
            <a:endParaRPr lang="en-US" sz="2000" dirty="0">
              <a:latin typeface="Arial" pitchFamily="34" charset="0"/>
              <a:cs typeface="Arial" pitchFamily="34" charset="0"/>
            </a:endParaRPr>
          </a:p>
          <a:p>
            <a:pPr marL="800100" lvl="1" indent="-342900">
              <a:buFont typeface="Arial" panose="020B0604020202020204" pitchFamily="34" charset="0"/>
              <a:buChar char="•"/>
            </a:pPr>
            <a:r>
              <a:rPr lang="en-US" sz="2000" dirty="0">
                <a:latin typeface="Arial" pitchFamily="34" charset="0"/>
                <a:cs typeface="Arial" pitchFamily="34" charset="0"/>
              </a:rPr>
              <a:t>Requests for better pain control are not a red flag for “drug seeking</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endParaRPr lang="en-US" sz="2000" dirty="0"/>
          </a:p>
        </p:txBody>
      </p:sp>
      <p:sp>
        <p:nvSpPr>
          <p:cNvPr id="6" name="TextBox 5"/>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328220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51688"/>
          </a:xfrm>
        </p:spPr>
        <p:txBody>
          <a:bodyPr>
            <a:normAutofit fontScale="90000"/>
          </a:bodyPr>
          <a:lstStyle/>
          <a:p>
            <a:r>
              <a:rPr lang="en-US" dirty="0" smtClean="0"/>
              <a:t>A Powerful (and Accurate) Meme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164734"/>
            <a:ext cx="6705600" cy="4931266"/>
          </a:xfrm>
          <a:prstGeom prst="rect">
            <a:avLst/>
          </a:prstGeom>
        </p:spPr>
      </p:pic>
      <p:sp>
        <p:nvSpPr>
          <p:cNvPr id="5" name="TextBox 4"/>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569107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1400"/>
            <a:ext cx="8229600" cy="1143000"/>
          </a:xfrm>
        </p:spPr>
        <p:txBody>
          <a:bodyPr>
            <a:normAutofit fontScale="90000"/>
          </a:bodyPr>
          <a:lstStyle/>
          <a:p>
            <a:pPr algn="ctr"/>
            <a:r>
              <a:rPr lang="en-US" dirty="0" smtClean="0"/>
              <a:t>Understanding Prescribing Guidelines</a:t>
            </a:r>
            <a:br>
              <a:rPr lang="en-US" dirty="0" smtClean="0"/>
            </a:br>
            <a:r>
              <a:rPr lang="en-US" dirty="0" smtClean="0"/>
              <a:t/>
            </a:r>
            <a:br>
              <a:rPr lang="en-US" dirty="0" smtClean="0"/>
            </a:br>
            <a:r>
              <a:rPr lang="en-US" sz="4000" dirty="0" smtClean="0"/>
              <a:t>(Separating Truth from Fiction)</a:t>
            </a:r>
            <a:endParaRPr lang="en-US" dirty="0"/>
          </a:p>
        </p:txBody>
      </p:sp>
      <p:sp>
        <p:nvSpPr>
          <p:cNvPr id="3" name="TextBox 2"/>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68611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5880"/>
            <a:ext cx="8229600" cy="4389120"/>
          </a:xfrm>
        </p:spPr>
        <p:txBody>
          <a:bodyPr>
            <a:normAutofit fontScale="92500" lnSpcReduction="20000"/>
          </a:bodyPr>
          <a:lstStyle/>
          <a:p>
            <a:r>
              <a:rPr lang="en-US" dirty="0" smtClean="0">
                <a:latin typeface="Arial" pitchFamily="34" charset="0"/>
                <a:cs typeface="Arial" pitchFamily="34" charset="0"/>
              </a:rPr>
              <a:t>Defense Lawyers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Expert Witnesses for the Defense</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Clinicians </a:t>
            </a:r>
          </a:p>
          <a:p>
            <a:pPr lvl="1"/>
            <a:r>
              <a:rPr lang="en-US" dirty="0" smtClean="0">
                <a:latin typeface="Arial" pitchFamily="34" charset="0"/>
                <a:cs typeface="Arial" pitchFamily="34" charset="0"/>
              </a:rPr>
              <a:t>Physicians, </a:t>
            </a:r>
          </a:p>
          <a:p>
            <a:pPr lvl="1"/>
            <a:r>
              <a:rPr lang="en-US" dirty="0" smtClean="0">
                <a:latin typeface="Arial" pitchFamily="34" charset="0"/>
                <a:cs typeface="Arial" pitchFamily="34" charset="0"/>
              </a:rPr>
              <a:t>Physician Assistants, </a:t>
            </a:r>
          </a:p>
          <a:p>
            <a:pPr lvl="1"/>
            <a:r>
              <a:rPr lang="en-US" dirty="0" smtClean="0">
                <a:latin typeface="Arial" pitchFamily="34" charset="0"/>
                <a:cs typeface="Arial" pitchFamily="34" charset="0"/>
              </a:rPr>
              <a:t>Nurse Practitioners, </a:t>
            </a:r>
          </a:p>
          <a:p>
            <a:pPr lvl="1"/>
            <a:r>
              <a:rPr lang="en-US" dirty="0" smtClean="0">
                <a:latin typeface="Arial" pitchFamily="34" charset="0"/>
                <a:cs typeface="Arial" pitchFamily="34" charset="0"/>
              </a:rPr>
              <a:t>Nurses </a:t>
            </a:r>
          </a:p>
          <a:p>
            <a:pPr lvl="1"/>
            <a:r>
              <a:rPr lang="en-US" dirty="0" smtClean="0">
                <a:latin typeface="Arial" pitchFamily="34" charset="0"/>
                <a:cs typeface="Arial" pitchFamily="34" charset="0"/>
              </a:rPr>
              <a:t>Others licensed to treat pain or to prescribe pain relievers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Patients and Caregivers</a:t>
            </a:r>
            <a:endParaRPr lang="en-US" dirty="0">
              <a:latin typeface="Arial" pitchFamily="34" charset="0"/>
              <a:cs typeface="Arial" pitchFamily="34" charset="0"/>
            </a:endParaRPr>
          </a:p>
        </p:txBody>
      </p:sp>
      <p:sp>
        <p:nvSpPr>
          <p:cNvPr id="4" name="Title 1"/>
          <p:cNvSpPr>
            <a:spLocks noGrp="1"/>
          </p:cNvSpPr>
          <p:nvPr>
            <p:ph type="title"/>
          </p:nvPr>
        </p:nvSpPr>
        <p:spPr>
          <a:xfrm>
            <a:off x="457200" y="475488"/>
            <a:ext cx="8458200" cy="667512"/>
          </a:xfrm>
        </p:spPr>
        <p:txBody>
          <a:bodyPr>
            <a:noAutofit/>
          </a:bodyPr>
          <a:lstStyle/>
          <a:p>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3200" dirty="0" smtClean="0">
                <a:latin typeface="Arial" pitchFamily="34" charset="0"/>
                <a:cs typeface="Arial" pitchFamily="34" charset="0"/>
              </a:rPr>
              <a:t>Defending Doctors In Adversarial Proceedings</a:t>
            </a:r>
            <a:br>
              <a:rPr lang="en-US" sz="3200" dirty="0" smtClean="0">
                <a:latin typeface="Arial" pitchFamily="34" charset="0"/>
                <a:cs typeface="Arial" pitchFamily="34" charset="0"/>
              </a:rPr>
            </a:br>
            <a:r>
              <a:rPr lang="en-US" sz="3200" dirty="0">
                <a:latin typeface="Arial" pitchFamily="34" charset="0"/>
                <a:cs typeface="Arial" pitchFamily="34" charset="0"/>
              </a:rPr>
              <a:t>	</a:t>
            </a:r>
            <a:r>
              <a:rPr lang="en-US" sz="3200" dirty="0" smtClean="0">
                <a:latin typeface="Arial" pitchFamily="34" charset="0"/>
                <a:cs typeface="Arial" pitchFamily="34" charset="0"/>
              </a:rPr>
              <a:t>- Intended Audience -</a:t>
            </a:r>
            <a:endParaRPr lang="en-US" sz="3200" dirty="0"/>
          </a:p>
        </p:txBody>
      </p:sp>
      <p:sp>
        <p:nvSpPr>
          <p:cNvPr id="6" name="TextBox 5"/>
          <p:cNvSpPr txBox="1"/>
          <p:nvPr/>
        </p:nvSpPr>
        <p:spPr>
          <a:xfrm>
            <a:off x="54102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525461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Autofit/>
          </a:bodyPr>
          <a:lstStyle/>
          <a:p>
            <a:r>
              <a:rPr lang="en-US" sz="3200" dirty="0" smtClean="0">
                <a:latin typeface="Arial" pitchFamily="34" charset="0"/>
                <a:cs typeface="Arial" pitchFamily="34" charset="0"/>
              </a:rPr>
              <a:t>CDC and VA Opioid Prescribing Guidelines</a:t>
            </a:r>
            <a:br>
              <a:rPr lang="en-US" sz="3200" dirty="0" smtClean="0">
                <a:latin typeface="Arial" pitchFamily="34" charset="0"/>
                <a:cs typeface="Arial" pitchFamily="34" charset="0"/>
              </a:rPr>
            </a:br>
            <a:r>
              <a:rPr lang="en-US" sz="3200" dirty="0">
                <a:latin typeface="Arial" pitchFamily="34" charset="0"/>
                <a:cs typeface="Arial" pitchFamily="34" charset="0"/>
              </a:rPr>
              <a:t> </a:t>
            </a:r>
            <a:r>
              <a:rPr lang="en-US" sz="3200" dirty="0" smtClean="0">
                <a:latin typeface="Arial" pitchFamily="34" charset="0"/>
                <a:cs typeface="Arial" pitchFamily="34" charset="0"/>
              </a:rPr>
              <a:t>      - </a:t>
            </a:r>
            <a:r>
              <a:rPr lang="en-US" sz="2400" dirty="0" smtClean="0">
                <a:latin typeface="Arial" pitchFamily="34" charset="0"/>
                <a:cs typeface="Arial" pitchFamily="34" charset="0"/>
              </a:rPr>
              <a:t>Major problems with science  </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
        <p:nvSpPr>
          <p:cNvPr id="3" name="Content Placeholder 2"/>
          <p:cNvSpPr>
            <a:spLocks noGrp="1"/>
          </p:cNvSpPr>
          <p:nvPr>
            <p:ph idx="1"/>
          </p:nvPr>
        </p:nvSpPr>
        <p:spPr>
          <a:xfrm>
            <a:off x="486747" y="1447800"/>
            <a:ext cx="8229600" cy="4389120"/>
          </a:xfrm>
        </p:spPr>
        <p:txBody>
          <a:bodyPr>
            <a:normAutofit fontScale="85000" lnSpcReduction="10000"/>
          </a:bodyPr>
          <a:lstStyle/>
          <a:p>
            <a:r>
              <a:rPr lang="en-US" dirty="0" smtClean="0">
                <a:latin typeface="Arial" pitchFamily="34" charset="0"/>
                <a:cs typeface="Arial" pitchFamily="34" charset="0"/>
              </a:rPr>
              <a:t>CDC and VA 2022 Guidelines Are Not Consensus Documents </a:t>
            </a:r>
          </a:p>
          <a:p>
            <a:pPr lvl="1"/>
            <a:r>
              <a:rPr lang="en-US" dirty="0" smtClean="0">
                <a:latin typeface="Arial" pitchFamily="34" charset="0"/>
                <a:cs typeface="Arial" pitchFamily="34" charset="0"/>
              </a:rPr>
              <a:t>Misrepresentation and Cherry Picked Research</a:t>
            </a:r>
          </a:p>
          <a:p>
            <a:pPr lvl="1"/>
            <a:r>
              <a:rPr lang="en-US" dirty="0" smtClean="0">
                <a:latin typeface="Arial" pitchFamily="34" charset="0"/>
                <a:cs typeface="Arial" pitchFamily="34" charset="0"/>
              </a:rPr>
              <a:t>Morphine Milligram Equivalent Dose </a:t>
            </a:r>
            <a:r>
              <a:rPr lang="en-US" dirty="0">
                <a:latin typeface="Arial" pitchFamily="34" charset="0"/>
                <a:cs typeface="Arial" pitchFamily="34" charset="0"/>
              </a:rPr>
              <a:t>Metrics </a:t>
            </a:r>
            <a:r>
              <a:rPr lang="en-US" dirty="0" smtClean="0">
                <a:latin typeface="Arial" pitchFamily="34" charset="0"/>
                <a:cs typeface="Arial" pitchFamily="34" charset="0"/>
              </a:rPr>
              <a:t>= Junk </a:t>
            </a:r>
            <a:r>
              <a:rPr lang="en-US" dirty="0">
                <a:latin typeface="Arial" pitchFamily="34" charset="0"/>
                <a:cs typeface="Arial" pitchFamily="34" charset="0"/>
              </a:rPr>
              <a:t>Science </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Gross Over-Emphasis on Prescribing Risks</a:t>
            </a:r>
          </a:p>
          <a:p>
            <a:pPr lvl="1"/>
            <a:r>
              <a:rPr lang="en-US" dirty="0" smtClean="0">
                <a:latin typeface="Arial" pitchFamily="34" charset="0"/>
                <a:cs typeface="Arial" pitchFamily="34" charset="0"/>
              </a:rPr>
              <a:t>Dangerous Emphasis on Forced Tapering</a:t>
            </a:r>
          </a:p>
          <a:p>
            <a:pPr lvl="1"/>
            <a:r>
              <a:rPr lang="en-US" dirty="0" smtClean="0">
                <a:latin typeface="Arial" pitchFamily="34" charset="0"/>
                <a:cs typeface="Arial" pitchFamily="34" charset="0"/>
              </a:rPr>
              <a:t>Failure to Address Genetics of Opioid Metabolism</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Reliance on CDC/VA Guidelines Strongly Indicates an Unqualified Witness</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Reliance on DEA and Board investigators… has the same issues</a:t>
            </a:r>
          </a:p>
        </p:txBody>
      </p:sp>
      <p:sp>
        <p:nvSpPr>
          <p:cNvPr id="4" name="TextBox 3"/>
          <p:cNvSpPr txBox="1"/>
          <p:nvPr/>
        </p:nvSpPr>
        <p:spPr>
          <a:xfrm>
            <a:off x="55626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5" name="TextBox 4"/>
          <p:cNvSpPr txBox="1"/>
          <p:nvPr/>
        </p:nvSpPr>
        <p:spPr>
          <a:xfrm>
            <a:off x="486747" y="6096000"/>
            <a:ext cx="3733800" cy="338554"/>
          </a:xfrm>
          <a:prstGeom prst="rect">
            <a:avLst/>
          </a:prstGeom>
          <a:noFill/>
        </p:spPr>
        <p:txBody>
          <a:bodyPr wrap="square" rtlCol="0">
            <a:spAutoFit/>
          </a:bodyPr>
          <a:lstStyle/>
          <a:p>
            <a:r>
              <a:rPr lang="en-US" sz="1600" b="1" dirty="0" smtClean="0">
                <a:latin typeface="Arial" pitchFamily="34" charset="0"/>
                <a:cs typeface="Arial" pitchFamily="34" charset="0"/>
              </a:rPr>
              <a:t>* Expanded in Charts to Follow</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253091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00600"/>
          </a:xfrm>
        </p:spPr>
        <p:txBody>
          <a:bodyPr>
            <a:noAutofit/>
          </a:bodyPr>
          <a:lstStyle/>
          <a:p>
            <a:r>
              <a:rPr lang="en-US" sz="1600" dirty="0" smtClean="0">
                <a:latin typeface="Arial" pitchFamily="34" charset="0"/>
                <a:cs typeface="Arial" pitchFamily="34" charset="0"/>
              </a:rPr>
              <a:t>Faulty methods in key Guideline references</a:t>
            </a:r>
          </a:p>
          <a:p>
            <a:pPr lvl="1"/>
            <a:r>
              <a:rPr lang="en-US" sz="1600" dirty="0" smtClean="0">
                <a:latin typeface="Arial" pitchFamily="34" charset="0"/>
                <a:cs typeface="Arial" pitchFamily="34" charset="0"/>
              </a:rPr>
              <a:t>Inappropriate generalizations from single-shot trials to </a:t>
            </a:r>
            <a:r>
              <a:rPr lang="en-US" sz="1600" dirty="0" smtClean="0">
                <a:solidFill>
                  <a:srgbClr val="FF0000"/>
                </a:solidFill>
                <a:latin typeface="Arial" pitchFamily="34" charset="0"/>
                <a:cs typeface="Arial" pitchFamily="34" charset="0"/>
              </a:rPr>
              <a:t>chronic</a:t>
            </a:r>
            <a:r>
              <a:rPr lang="en-US" sz="1600" dirty="0" smtClean="0">
                <a:latin typeface="Arial" pitchFamily="34" charset="0"/>
                <a:cs typeface="Arial" pitchFamily="34" charset="0"/>
              </a:rPr>
              <a:t> pain treatment</a:t>
            </a:r>
          </a:p>
          <a:p>
            <a:pPr lvl="1"/>
            <a:r>
              <a:rPr lang="en-US" sz="1600" dirty="0" smtClean="0">
                <a:latin typeface="Arial" pitchFamily="34" charset="0"/>
                <a:cs typeface="Arial" pitchFamily="34" charset="0"/>
              </a:rPr>
              <a:t>Opioid effectiveness trials dominated by acute pain in dental practice – but generalized to other chronic pain</a:t>
            </a:r>
          </a:p>
          <a:p>
            <a:pPr lvl="1"/>
            <a:r>
              <a:rPr lang="en-US" sz="1600" dirty="0" smtClean="0">
                <a:latin typeface="Arial" pitchFamily="34" charset="0"/>
                <a:cs typeface="Arial" pitchFamily="34" charset="0"/>
              </a:rPr>
              <a:t>Meta-analyses combining poor-quality studies – affected by the GIGO law</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Asserted “thresholds” above which benefits of opioids are considered doubtful</a:t>
            </a:r>
          </a:p>
          <a:p>
            <a:pPr lvl="1"/>
            <a:r>
              <a:rPr lang="en-US" sz="1600" b="1" dirty="0" smtClean="0">
                <a:solidFill>
                  <a:srgbClr val="FF0000"/>
                </a:solidFill>
                <a:latin typeface="Arial" pitchFamily="34" charset="0"/>
                <a:cs typeface="Arial" pitchFamily="34" charset="0"/>
              </a:rPr>
              <a:t>BUT</a:t>
            </a:r>
            <a:r>
              <a:rPr lang="en-US" sz="1600" dirty="0" smtClean="0">
                <a:solidFill>
                  <a:srgbClr val="FF0000"/>
                </a:solidFill>
                <a:latin typeface="Arial" pitchFamily="34" charset="0"/>
                <a:cs typeface="Arial" pitchFamily="34" charset="0"/>
              </a:rPr>
              <a:t> </a:t>
            </a:r>
            <a:r>
              <a:rPr lang="en-US" sz="1600" dirty="0" smtClean="0">
                <a:latin typeface="Arial" pitchFamily="34" charset="0"/>
                <a:cs typeface="Arial" pitchFamily="34" charset="0"/>
              </a:rPr>
              <a:t>no specific references quoted from literature</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800" dirty="0" smtClean="0">
                <a:latin typeface="Arial" pitchFamily="34" charset="0"/>
                <a:cs typeface="Arial" pitchFamily="34" charset="0"/>
              </a:rPr>
              <a:t>Alternatives to opioids recommended by CDC as “preferred”…</a:t>
            </a:r>
          </a:p>
          <a:p>
            <a:pPr lvl="1"/>
            <a:r>
              <a:rPr lang="en-US" sz="1600" b="1" dirty="0" smtClean="0">
                <a:solidFill>
                  <a:srgbClr val="FF0000"/>
                </a:solidFill>
                <a:latin typeface="Arial" pitchFamily="34" charset="0"/>
                <a:cs typeface="Arial" pitchFamily="34" charset="0"/>
              </a:rPr>
              <a:t>BUT </a:t>
            </a:r>
            <a:r>
              <a:rPr lang="en-US" sz="1600" dirty="0">
                <a:latin typeface="Arial" pitchFamily="34" charset="0"/>
                <a:cs typeface="Arial" pitchFamily="34" charset="0"/>
              </a:rPr>
              <a:t>n</a:t>
            </a:r>
            <a:r>
              <a:rPr lang="en-US" sz="1600" dirty="0" smtClean="0">
                <a:latin typeface="Arial" pitchFamily="34" charset="0"/>
                <a:cs typeface="Arial" pitchFamily="34" charset="0"/>
              </a:rPr>
              <a:t>o published trials compare opioids with non-drug therapies on an either/or basis </a:t>
            </a:r>
            <a:endParaRPr lang="en-US" sz="1400" dirty="0" smtClean="0">
              <a:latin typeface="Arial" pitchFamily="34" charset="0"/>
              <a:cs typeface="Arial" pitchFamily="34" charset="0"/>
            </a:endParaRPr>
          </a:p>
          <a:p>
            <a:pPr lvl="2"/>
            <a:r>
              <a:rPr lang="en-US" sz="1400" dirty="0">
                <a:latin typeface="Arial" pitchFamily="34" charset="0"/>
                <a:cs typeface="Arial" pitchFamily="34" charset="0"/>
              </a:rPr>
              <a:t>M</a:t>
            </a:r>
            <a:r>
              <a:rPr lang="en-US" sz="1400" dirty="0" smtClean="0">
                <a:latin typeface="Arial" pitchFamily="34" charset="0"/>
                <a:cs typeface="Arial" pitchFamily="34" charset="0"/>
              </a:rPr>
              <a:t>ethodology in over 5,000 published trials is abysmal</a:t>
            </a:r>
          </a:p>
          <a:p>
            <a:pPr lvl="2"/>
            <a:r>
              <a:rPr lang="en-US" sz="1400" dirty="0" smtClean="0">
                <a:latin typeface="Arial" pitchFamily="34" charset="0"/>
                <a:cs typeface="Arial" pitchFamily="34" charset="0"/>
              </a:rPr>
              <a:t>Improvements in pain levels when non-opioid therapies are added, are short-term and marginal (~2 points on a scale of 0-10)</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lvl="1"/>
            <a:r>
              <a:rPr lang="en-US" sz="1600" dirty="0" smtClean="0">
                <a:latin typeface="Arial" pitchFamily="34" charset="0"/>
                <a:cs typeface="Arial" pitchFamily="34" charset="0"/>
              </a:rPr>
              <a:t>NSAIDs also have significant hazards, unremarked by CDC but known widely to clinicians.</a:t>
            </a:r>
            <a:endParaRPr lang="en-US" sz="1600" dirty="0">
              <a:latin typeface="Arial" pitchFamily="34" charset="0"/>
              <a:cs typeface="Arial" pitchFamily="34" charset="0"/>
            </a:endParaRPr>
          </a:p>
        </p:txBody>
      </p:sp>
      <p:sp>
        <p:nvSpPr>
          <p:cNvPr id="5" name="Title 1"/>
          <p:cNvSpPr>
            <a:spLocks noGrp="1"/>
          </p:cNvSpPr>
          <p:nvPr>
            <p:ph type="title"/>
          </p:nvPr>
        </p:nvSpPr>
        <p:spPr>
          <a:xfrm>
            <a:off x="533400" y="76200"/>
            <a:ext cx="8229600" cy="990600"/>
          </a:xfrm>
        </p:spPr>
        <p:txBody>
          <a:bodyPr>
            <a:noAutofit/>
          </a:bodyPr>
          <a:lstStyle/>
          <a:p>
            <a:pPr lvl="1" algn="l" rtl="0">
              <a:spcBef>
                <a:spcPct val="0"/>
              </a:spcBef>
            </a:pPr>
            <a:r>
              <a:rPr lang="en-US" sz="3200" dirty="0" smtClean="0">
                <a:solidFill>
                  <a:schemeClr val="tx2"/>
                </a:solidFill>
                <a:latin typeface="Arial" pitchFamily="34" charset="0"/>
                <a:cs typeface="Arial" pitchFamily="34" charset="0"/>
              </a:rPr>
              <a:t>CDC / VA Guidelines -1-</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a:latin typeface="Arial" pitchFamily="34" charset="0"/>
                <a:cs typeface="Arial" pitchFamily="34" charset="0"/>
              </a:rPr>
              <a:t> </a:t>
            </a:r>
            <a:r>
              <a:rPr lang="en-US" sz="2800" dirty="0" smtClean="0">
                <a:latin typeface="Arial" pitchFamily="34" charset="0"/>
                <a:cs typeface="Arial" pitchFamily="34" charset="0"/>
              </a:rPr>
              <a:t>     </a:t>
            </a:r>
            <a:r>
              <a:rPr lang="en-US" sz="2000" dirty="0" smtClean="0">
                <a:latin typeface="Arial" pitchFamily="34" charset="0"/>
                <a:cs typeface="Arial" pitchFamily="34" charset="0"/>
              </a:rPr>
              <a:t>Misrepresentation of Research </a:t>
            </a:r>
            <a:r>
              <a:rPr lang="en-US" sz="1400" dirty="0" smtClean="0">
                <a:latin typeface="Arial" pitchFamily="34" charset="0"/>
                <a:cs typeface="Arial" pitchFamily="34" charset="0"/>
              </a:rPr>
              <a:t> </a:t>
            </a:r>
            <a:endParaRPr lang="en-US" sz="2800" dirty="0"/>
          </a:p>
        </p:txBody>
      </p:sp>
      <p:sp>
        <p:nvSpPr>
          <p:cNvPr id="6" name="TextBox 5"/>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006872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389120"/>
          </a:xfrm>
        </p:spPr>
        <p:txBody>
          <a:bodyPr/>
          <a:lstStyle/>
          <a:p>
            <a:r>
              <a:rPr lang="en-US" dirty="0" smtClean="0">
                <a:latin typeface="Arial" pitchFamily="34" charset="0"/>
                <a:cs typeface="Arial" pitchFamily="34" charset="0"/>
              </a:rPr>
              <a:t>Morphine Milligram “Equivalent” Dose is junk science</a:t>
            </a:r>
          </a:p>
          <a:p>
            <a:pPr lvl="1"/>
            <a:r>
              <a:rPr lang="en-US" dirty="0" smtClean="0">
                <a:latin typeface="Arial" pitchFamily="34" charset="0"/>
                <a:cs typeface="Arial" pitchFamily="34" charset="0"/>
              </a:rPr>
              <a:t>Based on 30-year-old opinion paper by two clinicians plus limited small trials</a:t>
            </a:r>
            <a:endParaRPr lang="en-US" sz="1400" dirty="0" smtClean="0">
              <a:latin typeface="Arial" pitchFamily="34" charset="0"/>
              <a:cs typeface="Arial" pitchFamily="34" charset="0"/>
            </a:endParaRPr>
          </a:p>
          <a:p>
            <a:pPr lvl="1"/>
            <a:r>
              <a:rPr lang="en-US" dirty="0" smtClean="0">
                <a:latin typeface="Arial" pitchFamily="34" charset="0"/>
                <a:cs typeface="Arial" pitchFamily="34" charset="0"/>
              </a:rPr>
              <a:t>Multiple math models generate different estimates</a:t>
            </a:r>
            <a:endParaRPr lang="en-US" sz="1600" dirty="0" smtClean="0">
              <a:latin typeface="Arial" pitchFamily="34" charset="0"/>
              <a:cs typeface="Arial" pitchFamily="34" charset="0"/>
            </a:endParaRPr>
          </a:p>
          <a:p>
            <a:pPr lvl="1"/>
            <a:r>
              <a:rPr lang="en-US" dirty="0" smtClean="0">
                <a:latin typeface="Arial" pitchFamily="34" charset="0"/>
                <a:cs typeface="Arial" pitchFamily="34" charset="0"/>
              </a:rPr>
              <a:t>AMA is on public record that use of MMED to limit treatment has harmed patients</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lvl="1"/>
            <a:endParaRPr lang="en-US" sz="1400" dirty="0" smtClean="0">
              <a:latin typeface="Arial" pitchFamily="34" charset="0"/>
              <a:cs typeface="Arial" pitchFamily="34" charset="0"/>
            </a:endParaRPr>
          </a:p>
          <a:p>
            <a:r>
              <a:rPr lang="en-US" dirty="0" smtClean="0">
                <a:latin typeface="Arial" pitchFamily="34" charset="0"/>
                <a:cs typeface="Arial" pitchFamily="34" charset="0"/>
              </a:rPr>
              <a:t>However, MMED was the central “metric” used by CDC/VA guidelines as a basis for healthcare policy </a:t>
            </a:r>
            <a:endParaRPr lang="en-US" sz="1600" dirty="0">
              <a:latin typeface="Arial" pitchFamily="34" charset="0"/>
              <a:cs typeface="Arial" pitchFamily="34" charset="0"/>
            </a:endParaRPr>
          </a:p>
        </p:txBody>
      </p:sp>
      <p:sp>
        <p:nvSpPr>
          <p:cNvPr id="5" name="Title 1"/>
          <p:cNvSpPr txBox="1">
            <a:spLocks/>
          </p:cNvSpPr>
          <p:nvPr/>
        </p:nvSpPr>
        <p:spPr>
          <a:xfrm>
            <a:off x="228600" y="609600"/>
            <a:ext cx="8458200" cy="990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lgn="l" rtl="0">
              <a:spcBef>
                <a:spcPct val="0"/>
              </a:spcBef>
            </a:pPr>
            <a:r>
              <a:rPr lang="en-US" sz="3200" dirty="0" smtClean="0">
                <a:solidFill>
                  <a:schemeClr val="tx2"/>
                </a:solidFill>
                <a:latin typeface="Arial" pitchFamily="34" charset="0"/>
                <a:cs typeface="Arial" pitchFamily="34" charset="0"/>
              </a:rPr>
              <a:t>CDC/VA Guidelines -2-</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   </a:t>
            </a:r>
            <a:r>
              <a:rPr lang="en-US" sz="2800" dirty="0" smtClean="0">
                <a:latin typeface="Arial" pitchFamily="34" charset="0"/>
                <a:cs typeface="Arial" pitchFamily="34" charset="0"/>
              </a:rPr>
              <a:t>Unscientific Morphine Milligram Equivalent Dose Metrics</a:t>
            </a:r>
            <a:endParaRPr lang="en-US" sz="3200" dirty="0"/>
          </a:p>
        </p:txBody>
      </p:sp>
      <p:sp>
        <p:nvSpPr>
          <p:cNvPr id="6" name="TextBox 5"/>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994251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31967"/>
            <a:ext cx="4686300" cy="5345033"/>
          </a:xfrm>
          <a:prstGeom prst="rect">
            <a:avLst/>
          </a:prstGeom>
        </p:spPr>
      </p:pic>
      <p:sp>
        <p:nvSpPr>
          <p:cNvPr id="5" name="Title 1"/>
          <p:cNvSpPr txBox="1">
            <a:spLocks/>
          </p:cNvSpPr>
          <p:nvPr/>
        </p:nvSpPr>
        <p:spPr>
          <a:xfrm>
            <a:off x="533400" y="76200"/>
            <a:ext cx="8153400" cy="990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lgn="l" rtl="0">
              <a:spcBef>
                <a:spcPct val="0"/>
              </a:spcBef>
            </a:pPr>
            <a:r>
              <a:rPr lang="en-US" sz="2800" dirty="0" smtClean="0">
                <a:solidFill>
                  <a:schemeClr val="tx2"/>
                </a:solidFill>
                <a:latin typeface="Arial" pitchFamily="34" charset="0"/>
                <a:cs typeface="Arial" pitchFamily="34" charset="0"/>
              </a:rPr>
              <a:t>CDC/VA Guidelines -2A-</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     AMA Position on Misuse of MMED</a:t>
            </a:r>
            <a:endParaRPr lang="en-US" sz="2800" dirty="0"/>
          </a:p>
        </p:txBody>
      </p:sp>
    </p:spTree>
    <p:extLst>
      <p:ext uri="{BB962C8B-B14F-4D97-AF65-F5344CB8AC3E}">
        <p14:creationId xmlns:p14="http://schemas.microsoft.com/office/powerpoint/2010/main" val="4019773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normAutofit fontScale="92500" lnSpcReduction="20000"/>
          </a:bodyPr>
          <a:lstStyle/>
          <a:p>
            <a:r>
              <a:rPr lang="en-US" dirty="0" smtClean="0">
                <a:latin typeface="Arial" pitchFamily="34" charset="0"/>
                <a:cs typeface="Arial" pitchFamily="34" charset="0"/>
              </a:rPr>
              <a:t>“Risk” appears over 400 times in CDC Guidelines. </a:t>
            </a:r>
            <a:br>
              <a:rPr lang="en-US" dirty="0" smtClean="0">
                <a:latin typeface="Arial" pitchFamily="34" charset="0"/>
                <a:cs typeface="Arial" pitchFamily="34" charset="0"/>
              </a:rPr>
            </a:br>
            <a:endParaRPr lang="en-US" sz="1500" dirty="0" smtClean="0">
              <a:latin typeface="Arial" pitchFamily="34" charset="0"/>
              <a:cs typeface="Arial" pitchFamily="34" charset="0"/>
            </a:endParaRPr>
          </a:p>
          <a:p>
            <a:pPr lvl="1"/>
            <a:r>
              <a:rPr lang="en-US" dirty="0" smtClean="0">
                <a:latin typeface="Arial" pitchFamily="34" charset="0"/>
                <a:cs typeface="Arial" pitchFamily="34" charset="0"/>
              </a:rPr>
              <a:t>Clinicians are directed to perform and repeat risk-versus-benefit analyses for their patients.</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b="1" dirty="0" smtClean="0">
                <a:solidFill>
                  <a:srgbClr val="FF0000"/>
                </a:solidFill>
                <a:latin typeface="Arial" pitchFamily="34" charset="0"/>
                <a:cs typeface="Arial" pitchFamily="34" charset="0"/>
              </a:rPr>
              <a:t>BUT:  </a:t>
            </a:r>
            <a:r>
              <a:rPr lang="en-US" dirty="0" smtClean="0">
                <a:latin typeface="Arial" pitchFamily="34" charset="0"/>
                <a:cs typeface="Arial" pitchFamily="34" charset="0"/>
              </a:rPr>
              <a:t>no validated risk analysis tools were provided or referenced.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Thus clinicians are effectively on notice that they are at risk if they prescribe…</a:t>
            </a:r>
          </a:p>
          <a:p>
            <a:pPr lvl="2"/>
            <a:r>
              <a:rPr lang="en-US" dirty="0" smtClean="0">
                <a:latin typeface="Arial" pitchFamily="34" charset="0"/>
                <a:cs typeface="Arial" pitchFamily="34" charset="0"/>
              </a:rPr>
              <a:t>To any patient</a:t>
            </a:r>
          </a:p>
          <a:p>
            <a:pPr lvl="2"/>
            <a:r>
              <a:rPr lang="en-US" dirty="0" smtClean="0">
                <a:latin typeface="Arial" pitchFamily="34" charset="0"/>
                <a:cs typeface="Arial" pitchFamily="34" charset="0"/>
              </a:rPr>
              <a:t>For any reason</a:t>
            </a:r>
          </a:p>
          <a:p>
            <a:pPr lvl="2"/>
            <a:r>
              <a:rPr lang="en-US" dirty="0" smtClean="0">
                <a:latin typeface="Arial" pitchFamily="34" charset="0"/>
                <a:cs typeface="Arial" pitchFamily="34" charset="0"/>
              </a:rPr>
              <a:t>At any dose</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Multiple published sources deeply contradict CDC recommendations and reveal fatal errors</a:t>
            </a:r>
            <a:br>
              <a:rPr lang="en-US" dirty="0" smtClean="0">
                <a:latin typeface="Arial" pitchFamily="34" charset="0"/>
                <a:cs typeface="Arial" pitchFamily="34" charset="0"/>
              </a:rPr>
            </a:b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Title 1"/>
          <p:cNvSpPr txBox="1">
            <a:spLocks/>
          </p:cNvSpPr>
          <p:nvPr/>
        </p:nvSpPr>
        <p:spPr>
          <a:xfrm>
            <a:off x="457200" y="152400"/>
            <a:ext cx="8229600" cy="762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sz="2800" dirty="0" smtClean="0">
                <a:solidFill>
                  <a:schemeClr val="tx2"/>
                </a:solidFill>
                <a:latin typeface="Arial" pitchFamily="34" charset="0"/>
                <a:cs typeface="Arial" pitchFamily="34" charset="0"/>
              </a:rPr>
              <a:t>CDC/VA Guidelines -3-</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dirty="0" smtClean="0">
                <a:latin typeface="Arial" pitchFamily="34" charset="0"/>
                <a:cs typeface="Arial" pitchFamily="34" charset="0"/>
              </a:rPr>
              <a:t>      </a:t>
            </a:r>
            <a:r>
              <a:rPr lang="en-US" dirty="0">
                <a:latin typeface="Arial" pitchFamily="34" charset="0"/>
                <a:cs typeface="Arial" pitchFamily="34" charset="0"/>
              </a:rPr>
              <a:t>Gross Over-Emphasis on Prescribing Risks</a:t>
            </a:r>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289533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82000" cy="4389120"/>
          </a:xfrm>
        </p:spPr>
        <p:txBody>
          <a:bodyPr>
            <a:normAutofit lnSpcReduction="10000"/>
          </a:bodyPr>
          <a:lstStyle/>
          <a:p>
            <a:r>
              <a:rPr lang="en-US" dirty="0" smtClean="0">
                <a:latin typeface="Arial" pitchFamily="34" charset="0"/>
                <a:cs typeface="Arial" pitchFamily="34" charset="0"/>
              </a:rPr>
              <a:t>“Taper” means to reduce medication dose either voluntarily or involuntarily.</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“Taper” appears 50+ times in 2022 CDC guidelines</a:t>
            </a:r>
            <a:br>
              <a:rPr lang="en-US" dirty="0" smtClean="0">
                <a:latin typeface="Arial" pitchFamily="34" charset="0"/>
                <a:cs typeface="Arial" pitchFamily="34" charset="0"/>
              </a:rPr>
            </a:br>
            <a:endParaRPr lang="en-US" sz="1600" dirty="0" smtClean="0">
              <a:latin typeface="Arial" pitchFamily="34" charset="0"/>
              <a:cs typeface="Arial" pitchFamily="34" charset="0"/>
            </a:endParaRPr>
          </a:p>
          <a:p>
            <a:r>
              <a:rPr lang="en-US" dirty="0" smtClean="0">
                <a:latin typeface="Arial" pitchFamily="34" charset="0"/>
                <a:cs typeface="Arial" pitchFamily="34" charset="0"/>
              </a:rPr>
              <a:t>Taper for any reason is associated with increased risk of medical crisis or overdose </a:t>
            </a:r>
            <a:br>
              <a:rPr lang="en-US" dirty="0" smtClean="0">
                <a:latin typeface="Arial" pitchFamily="34" charset="0"/>
                <a:cs typeface="Arial" pitchFamily="34" charset="0"/>
              </a:rPr>
            </a:br>
            <a:endParaRPr lang="en-US" sz="1600" dirty="0" smtClean="0">
              <a:latin typeface="Arial" pitchFamily="34" charset="0"/>
              <a:cs typeface="Arial" pitchFamily="34" charset="0"/>
            </a:endParaRPr>
          </a:p>
          <a:p>
            <a:r>
              <a:rPr lang="en-US" dirty="0" smtClean="0">
                <a:latin typeface="Arial" pitchFamily="34" charset="0"/>
                <a:cs typeface="Arial" pitchFamily="34" charset="0"/>
              </a:rPr>
              <a:t>Non-consensual taper is medically unethical</a:t>
            </a:r>
            <a:br>
              <a:rPr lang="en-US" dirty="0" smtClean="0">
                <a:latin typeface="Arial" pitchFamily="34" charset="0"/>
                <a:cs typeface="Arial" pitchFamily="34" charset="0"/>
              </a:rPr>
            </a:br>
            <a:endParaRPr lang="en-US" sz="1600" dirty="0" smtClean="0">
              <a:latin typeface="Arial" pitchFamily="34" charset="0"/>
              <a:cs typeface="Arial" pitchFamily="34" charset="0"/>
            </a:endParaRPr>
          </a:p>
          <a:p>
            <a:r>
              <a:rPr lang="en-US" dirty="0" smtClean="0">
                <a:latin typeface="Arial" pitchFamily="34" charset="0"/>
                <a:cs typeface="Arial" pitchFamily="34" charset="0"/>
              </a:rPr>
              <a:t>300+ clinicians and subject matter experts went on record in 2019 to challenge CDC on tapering policy</a:t>
            </a:r>
            <a:endParaRPr lang="en-US" sz="1600" dirty="0" smtClean="0">
              <a:latin typeface="Arial" pitchFamily="34" charset="0"/>
              <a:cs typeface="Arial" pitchFamily="34" charset="0"/>
            </a:endParaRPr>
          </a:p>
        </p:txBody>
      </p:sp>
      <p:sp>
        <p:nvSpPr>
          <p:cNvPr id="4" name="Title 1"/>
          <p:cNvSpPr txBox="1">
            <a:spLocks/>
          </p:cNvSpPr>
          <p:nvPr/>
        </p:nvSpPr>
        <p:spPr>
          <a:xfrm>
            <a:off x="457200" y="152400"/>
            <a:ext cx="8229600" cy="990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sz="2800" dirty="0" smtClean="0">
                <a:solidFill>
                  <a:schemeClr val="tx2"/>
                </a:solidFill>
                <a:latin typeface="Arial" pitchFamily="34" charset="0"/>
                <a:cs typeface="Arial" pitchFamily="34" charset="0"/>
              </a:rPr>
              <a:t>CDC/VA Guidelines -4-</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dirty="0" smtClean="0">
                <a:latin typeface="Arial" pitchFamily="34" charset="0"/>
                <a:cs typeface="Arial" pitchFamily="34" charset="0"/>
              </a:rPr>
              <a:t>      </a:t>
            </a:r>
            <a:r>
              <a:rPr lang="en-US" dirty="0">
                <a:latin typeface="Arial" pitchFamily="34" charset="0"/>
                <a:cs typeface="Arial" pitchFamily="34" charset="0"/>
              </a:rPr>
              <a:t>Dangerous Emphasis on Forced Tapering</a:t>
            </a:r>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4702368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04088"/>
          </a:xfrm>
        </p:spPr>
        <p:txBody>
          <a:bodyPr>
            <a:normAutofit fontScale="90000"/>
          </a:bodyPr>
          <a:lstStyle/>
          <a:p>
            <a:r>
              <a:rPr lang="en-US" dirty="0" smtClean="0"/>
              <a:t>Recent CDC Back-Peddling</a:t>
            </a:r>
            <a:endParaRPr lang="en-US" dirty="0"/>
          </a:p>
        </p:txBody>
      </p:sp>
      <p:sp>
        <p:nvSpPr>
          <p:cNvPr id="3" name="Content Placeholder 2"/>
          <p:cNvSpPr>
            <a:spLocks noGrp="1"/>
          </p:cNvSpPr>
          <p:nvPr>
            <p:ph idx="1"/>
          </p:nvPr>
        </p:nvSpPr>
        <p:spPr>
          <a:xfrm>
            <a:off x="457200" y="1066800"/>
            <a:ext cx="8229600" cy="4922520"/>
          </a:xfrm>
        </p:spPr>
        <p:txBody>
          <a:bodyPr>
            <a:normAutofit fontScale="77500" lnSpcReduction="20000"/>
          </a:bodyPr>
          <a:lstStyle/>
          <a:p>
            <a:r>
              <a:rPr lang="en-US" sz="3100" dirty="0" smtClean="0">
                <a:latin typeface="Arial" panose="020B0604020202020204" pitchFamily="34" charset="0"/>
                <a:cs typeface="Arial" panose="020B0604020202020204" pitchFamily="34" charset="0"/>
                <a:hlinkClick r:id="rId2"/>
              </a:rPr>
              <a:t>“Healthcare </a:t>
            </a:r>
            <a:r>
              <a:rPr lang="en-US" sz="3100" dirty="0">
                <a:latin typeface="Arial" panose="020B0604020202020204" pitchFamily="34" charset="0"/>
                <a:cs typeface="Arial" panose="020B0604020202020204" pitchFamily="34" charset="0"/>
                <a:hlinkClick r:id="rId2"/>
              </a:rPr>
              <a:t>Administrators: Applying the </a:t>
            </a:r>
            <a:r>
              <a:rPr lang="en-US" sz="3100" dirty="0" smtClean="0">
                <a:latin typeface="Arial" panose="020B0604020202020204" pitchFamily="34" charset="0"/>
                <a:cs typeface="Arial" panose="020B0604020202020204" pitchFamily="34" charset="0"/>
                <a:hlinkClick r:id="rId2"/>
              </a:rPr>
              <a:t>Guideline</a:t>
            </a:r>
            <a:r>
              <a:rPr lang="en-US" sz="31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“Health </a:t>
            </a:r>
            <a:r>
              <a:rPr lang="en-US" dirty="0">
                <a:latin typeface="Arial" panose="020B0604020202020204" pitchFamily="34" charset="0"/>
                <a:cs typeface="Arial" panose="020B0604020202020204" pitchFamily="34" charset="0"/>
              </a:rPr>
              <a:t>systems are encouraged to review pain management policies and standards and consider updating </a:t>
            </a:r>
            <a:r>
              <a:rPr lang="en-US" dirty="0" smtClean="0">
                <a:latin typeface="Arial" panose="020B0604020202020204" pitchFamily="34" charset="0"/>
                <a:cs typeface="Arial" panose="020B0604020202020204" pitchFamily="34" charset="0"/>
              </a:rPr>
              <a:t>them…”</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“Avoid </a:t>
            </a:r>
            <a:r>
              <a:rPr lang="en-US" dirty="0">
                <a:latin typeface="Arial" panose="020B0604020202020204" pitchFamily="34" charset="0"/>
                <a:cs typeface="Arial" panose="020B0604020202020204" pitchFamily="34" charset="0"/>
              </a:rPr>
              <a:t>misapplying the 2022 Clinical Practice Guideline by developing policies and standards that are inconsistent with its purpose or go beyond its intended </a:t>
            </a:r>
            <a:r>
              <a:rPr lang="en-US" dirty="0" smtClean="0">
                <a:latin typeface="Arial" panose="020B0604020202020204" pitchFamily="34" charset="0"/>
                <a:cs typeface="Arial" panose="020B0604020202020204" pitchFamily="34" charset="0"/>
              </a:rPr>
              <a:t>use…”</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b="1" dirty="0" smtClean="0">
                <a:latin typeface="Arial" panose="020B0604020202020204" pitchFamily="34" charset="0"/>
                <a:cs typeface="Arial" panose="020B0604020202020204" pitchFamily="34" charset="0"/>
              </a:rPr>
              <a:t>“Do </a:t>
            </a:r>
            <a:r>
              <a:rPr lang="en-US" b="1" dirty="0">
                <a:latin typeface="Arial" panose="020B0604020202020204" pitchFamily="34" charset="0"/>
                <a:cs typeface="Arial" panose="020B0604020202020204" pitchFamily="34" charset="0"/>
              </a:rPr>
              <a:t>not set rigid dosage thresholds. </a:t>
            </a:r>
            <a:r>
              <a:rPr lang="en-US" dirty="0">
                <a:latin typeface="Arial" panose="020B0604020202020204" pitchFamily="34" charset="0"/>
                <a:cs typeface="Arial" panose="020B0604020202020204" pitchFamily="34" charset="0"/>
              </a:rPr>
              <a:t>Payers and health systems should not use the </a:t>
            </a:r>
            <a:r>
              <a:rPr lang="en-US" dirty="0">
                <a:latin typeface="Arial" panose="020B0604020202020204" pitchFamily="34" charset="0"/>
                <a:cs typeface="Arial" panose="020B0604020202020204" pitchFamily="34" charset="0"/>
                <a:hlinkClick r:id="rId3"/>
              </a:rPr>
              <a:t>2022 Clinical Practice Guideline</a:t>
            </a:r>
            <a:r>
              <a:rPr lang="en-US" dirty="0">
                <a:latin typeface="Arial" panose="020B0604020202020204" pitchFamily="34" charset="0"/>
                <a:cs typeface="Arial" panose="020B0604020202020204" pitchFamily="34" charset="0"/>
              </a:rPr>
              <a:t> to set rigid standards related to dosage or duration of opioid therapy</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Guideline is not a replacement for clinical judgment or individualized, patient-centered care. It is intended to be a flexible clinical tool</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0289977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72000"/>
          </a:xfrm>
        </p:spPr>
        <p:txBody>
          <a:bodyPr>
            <a:normAutofit fontScale="85000" lnSpcReduction="20000"/>
          </a:bodyPr>
          <a:lstStyle/>
          <a:p>
            <a:r>
              <a:rPr lang="en-US" dirty="0" smtClean="0">
                <a:latin typeface="Arial" pitchFamily="34" charset="0"/>
                <a:cs typeface="Arial" pitchFamily="34" charset="0"/>
              </a:rPr>
              <a:t>Minimum effective opioid dose and sensitivity to side effects vary widely between individuals</a:t>
            </a:r>
            <a:endParaRPr lang="en-US" sz="1800" dirty="0" smtClean="0">
              <a:latin typeface="Arial" pitchFamily="34" charset="0"/>
              <a:cs typeface="Arial" pitchFamily="34" charset="0"/>
            </a:endParaRPr>
          </a:p>
          <a:p>
            <a:pPr lvl="1"/>
            <a:r>
              <a:rPr lang="en-US" dirty="0" smtClean="0">
                <a:latin typeface="Arial" pitchFamily="34" charset="0"/>
                <a:cs typeface="Arial" pitchFamily="34" charset="0"/>
              </a:rPr>
              <a:t>25-year clinical literature ignored by CDC and VA</a:t>
            </a:r>
          </a:p>
          <a:p>
            <a:pPr lvl="1"/>
            <a:r>
              <a:rPr lang="en-US" dirty="0" smtClean="0">
                <a:latin typeface="Arial" pitchFamily="34" charset="0"/>
                <a:cs typeface="Arial" pitchFamily="34" charset="0"/>
              </a:rPr>
              <a:t>Opioid metabolism is mediated by genetics of CYP-450 series liver enzymes</a:t>
            </a:r>
          </a:p>
          <a:p>
            <a:pPr lvl="2"/>
            <a:r>
              <a:rPr lang="en-US" dirty="0" smtClean="0">
                <a:latin typeface="Arial" pitchFamily="34" charset="0"/>
                <a:cs typeface="Arial" pitchFamily="34" charset="0"/>
              </a:rPr>
              <a:t>25% of US </a:t>
            </a:r>
            <a:r>
              <a:rPr lang="en-US" dirty="0">
                <a:latin typeface="Arial" pitchFamily="34" charset="0"/>
                <a:cs typeface="Arial" pitchFamily="34" charset="0"/>
              </a:rPr>
              <a:t>population </a:t>
            </a:r>
            <a:r>
              <a:rPr lang="en-US" dirty="0" smtClean="0">
                <a:latin typeface="Arial" pitchFamily="34" charset="0"/>
                <a:cs typeface="Arial" pitchFamily="34" charset="0"/>
              </a:rPr>
              <a:t>are poor </a:t>
            </a:r>
            <a:r>
              <a:rPr lang="en-US" dirty="0">
                <a:latin typeface="Arial" pitchFamily="34" charset="0"/>
                <a:cs typeface="Arial" pitchFamily="34" charset="0"/>
              </a:rPr>
              <a:t>metabolizers  or “hyper” metabolizers </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Estimated range in minimum effective dose ~15-to-1</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The entire clinical literature of opioid safety and effectiveness must be recalled and done over </a:t>
            </a:r>
            <a:endParaRPr lang="en-US" sz="1800" dirty="0" smtClean="0">
              <a:latin typeface="Arial" pitchFamily="34" charset="0"/>
              <a:cs typeface="Arial" pitchFamily="34" charset="0"/>
            </a:endParaRPr>
          </a:p>
          <a:p>
            <a:pPr lvl="1"/>
            <a:r>
              <a:rPr lang="en-US" dirty="0" smtClean="0">
                <a:latin typeface="Arial" pitchFamily="34" charset="0"/>
                <a:cs typeface="Arial" pitchFamily="34" charset="0"/>
              </a:rPr>
              <a:t>Many other fields of medicine are impacted</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b="1" dirty="0" smtClean="0">
                <a:solidFill>
                  <a:srgbClr val="FF0000"/>
                </a:solidFill>
                <a:latin typeface="Arial" pitchFamily="34" charset="0"/>
                <a:cs typeface="Arial" pitchFamily="34" charset="0"/>
              </a:rPr>
              <a:t>Meanwhile, clinicians must depend on hands-on experience from internships or fellowships and patient observation</a:t>
            </a:r>
            <a:endParaRPr lang="en-US" b="1" dirty="0">
              <a:solidFill>
                <a:srgbClr val="FF0000"/>
              </a:solidFill>
              <a:latin typeface="Arial" pitchFamily="34" charset="0"/>
              <a:cs typeface="Arial" pitchFamily="34" charset="0"/>
            </a:endParaRPr>
          </a:p>
        </p:txBody>
      </p:sp>
      <p:sp>
        <p:nvSpPr>
          <p:cNvPr id="4" name="Title 1"/>
          <p:cNvSpPr txBox="1">
            <a:spLocks/>
          </p:cNvSpPr>
          <p:nvPr/>
        </p:nvSpPr>
        <p:spPr>
          <a:xfrm>
            <a:off x="457200" y="152400"/>
            <a:ext cx="8229600" cy="990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sz="3200" dirty="0" smtClean="0">
                <a:solidFill>
                  <a:schemeClr val="tx2"/>
                </a:solidFill>
                <a:latin typeface="Arial" pitchFamily="34" charset="0"/>
                <a:cs typeface="Arial" pitchFamily="34" charset="0"/>
              </a:rPr>
              <a:t>CDC/VA Guidelines -5-</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000" dirty="0" smtClean="0">
                <a:latin typeface="Arial" pitchFamily="34" charset="0"/>
                <a:cs typeface="Arial" pitchFamily="34" charset="0"/>
              </a:rPr>
              <a:t>	</a:t>
            </a:r>
            <a:r>
              <a:rPr lang="en-US" dirty="0" smtClean="0">
                <a:latin typeface="Arial" pitchFamily="34" charset="0"/>
                <a:cs typeface="Arial" pitchFamily="34" charset="0"/>
              </a:rPr>
              <a:t>Failure to Address Genetics of Opioid Metabolism  </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2" name="TextBox 1"/>
          <p:cNvSpPr txBox="1"/>
          <p:nvPr/>
        </p:nvSpPr>
        <p:spPr>
          <a:xfrm>
            <a:off x="1371600" y="5816025"/>
            <a:ext cx="6324600" cy="584775"/>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“Opioid Prescribing Guidelines Ignore Metabolism”, </a:t>
            </a:r>
            <a:r>
              <a:rPr lang="en-US" sz="1600" i="1" dirty="0" smtClean="0">
                <a:latin typeface="Arial" panose="020B0604020202020204" pitchFamily="34" charset="0"/>
                <a:cs typeface="Arial" panose="020B0604020202020204" pitchFamily="34" charset="0"/>
              </a:rPr>
              <a:t>KevinMD.com, </a:t>
            </a:r>
            <a:r>
              <a:rPr lang="en-US" sz="1600" dirty="0" smtClean="0">
                <a:latin typeface="Arial" panose="020B0604020202020204" pitchFamily="34" charset="0"/>
                <a:cs typeface="Arial" panose="020B0604020202020204" pitchFamily="34" charset="0"/>
              </a:rPr>
              <a:t>November 7, 2025</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943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rmAutofit fontScale="70000" lnSpcReduction="20000"/>
          </a:bodyPr>
          <a:lstStyle/>
          <a:p>
            <a:r>
              <a:rPr lang="en-US" dirty="0">
                <a:latin typeface="Arial" panose="020B0604020202020204" pitchFamily="34" charset="0"/>
                <a:cs typeface="Arial" panose="020B0604020202020204" pitchFamily="34" charset="0"/>
              </a:rPr>
              <a:t>50-60 percent of prescription drugs that undergo metabolism are metabolized in the human liver</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liver’s cytochrome P450 enzyme system is responsible for metabolizing </a:t>
            </a:r>
            <a:r>
              <a:rPr lang="en-US" dirty="0" smtClean="0">
                <a:latin typeface="Arial" panose="020B0604020202020204" pitchFamily="34" charset="0"/>
                <a:cs typeface="Arial" panose="020B0604020202020204" pitchFamily="34" charset="0"/>
              </a:rPr>
              <a:t>half </a:t>
            </a:r>
            <a:r>
              <a:rPr lang="en-US" dirty="0">
                <a:latin typeface="Arial" panose="020B0604020202020204" pitchFamily="34" charset="0"/>
                <a:cs typeface="Arial" panose="020B0604020202020204" pitchFamily="34" charset="0"/>
              </a:rPr>
              <a:t>or more of all clinically relevant medications</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Only a small percentage of drug trials attempt to address variable metabolism between patients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Adverse Drug Events are now </a:t>
            </a:r>
            <a:r>
              <a:rPr lang="en-US" b="1" dirty="0" smtClean="0">
                <a:latin typeface="Arial" panose="020B0604020202020204" pitchFamily="34" charset="0"/>
                <a:cs typeface="Arial" panose="020B0604020202020204" pitchFamily="34" charset="0"/>
              </a:rPr>
              <a:t>the third leading cause </a:t>
            </a:r>
            <a:r>
              <a:rPr lang="en-US" dirty="0" smtClean="0">
                <a:latin typeface="Arial" panose="020B0604020202020204" pitchFamily="34" charset="0"/>
                <a:cs typeface="Arial" panose="020B0604020202020204" pitchFamily="34" charset="0"/>
              </a:rPr>
              <a:t>of death in America, </a:t>
            </a:r>
            <a:r>
              <a:rPr lang="en-US" dirty="0">
                <a:latin typeface="Arial" panose="020B0604020202020204" pitchFamily="34" charset="0"/>
                <a:cs typeface="Arial" panose="020B0604020202020204" pitchFamily="34" charset="0"/>
              </a:rPr>
              <a:t>surpassing deaths from stroke and respiratory diseases. Medication errors alone are estimated to cause between 44,000 to 98,000 hospital deaths annually</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b="1" dirty="0" smtClean="0">
                <a:solidFill>
                  <a:srgbClr val="FF0000"/>
                </a:solidFill>
                <a:latin typeface="Arial" panose="020B0604020202020204" pitchFamily="34" charset="0"/>
                <a:cs typeface="Arial" panose="020B0604020202020204" pitchFamily="34" charset="0"/>
              </a:rPr>
              <a:t>It is entirely plausible that these deaths are partly a consequence of poorly conducted drug trials and CDC/FDA scientific errors! </a:t>
            </a:r>
            <a:endParaRPr lang="en-US" b="1" dirty="0">
              <a:solidFill>
                <a:srgbClr val="FF0000"/>
              </a:solidFill>
              <a:latin typeface="Arial" panose="020B0604020202020204" pitchFamily="34" charset="0"/>
              <a:cs typeface="Arial" panose="020B0604020202020204" pitchFamily="34" charset="0"/>
            </a:endParaRPr>
          </a:p>
        </p:txBody>
      </p:sp>
      <p:sp>
        <p:nvSpPr>
          <p:cNvPr id="5" name="Title 1"/>
          <p:cNvSpPr txBox="1">
            <a:spLocks/>
          </p:cNvSpPr>
          <p:nvPr/>
        </p:nvSpPr>
        <p:spPr>
          <a:xfrm>
            <a:off x="457200" y="152400"/>
            <a:ext cx="8229600" cy="990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sz="3200" dirty="0" smtClean="0">
                <a:solidFill>
                  <a:schemeClr val="tx2"/>
                </a:solidFill>
                <a:latin typeface="Arial" pitchFamily="34" charset="0"/>
                <a:cs typeface="Arial" pitchFamily="34" charset="0"/>
              </a:rPr>
              <a:t>CDC/VA Guidelines -5A-</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000" dirty="0" smtClean="0">
                <a:latin typeface="Arial" pitchFamily="34" charset="0"/>
                <a:cs typeface="Arial" pitchFamily="34" charset="0"/>
              </a:rPr>
              <a:t>	</a:t>
            </a:r>
            <a:r>
              <a:rPr lang="en-US" dirty="0" smtClean="0">
                <a:latin typeface="Arial" pitchFamily="34" charset="0"/>
                <a:cs typeface="Arial" pitchFamily="34" charset="0"/>
              </a:rPr>
              <a:t>Failure to Address Genetics of Opioid Metabolism (2)  </a:t>
            </a:r>
            <a:endParaRPr lang="en-US" b="1" dirty="0">
              <a:latin typeface="Arial" pitchFamily="34" charset="0"/>
              <a:cs typeface="Arial" pitchFamily="34" charset="0"/>
            </a:endParaRPr>
          </a:p>
        </p:txBody>
      </p:sp>
      <p:sp>
        <p:nvSpPr>
          <p:cNvPr id="6" name="TextBox 5"/>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5590917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914400"/>
          </a:xfrm>
        </p:spPr>
        <p:txBody>
          <a:bodyPr>
            <a:noAutofit/>
          </a:bodyPr>
          <a:lstStyle/>
          <a:p>
            <a:r>
              <a:rPr lang="en-US" sz="3200" dirty="0" smtClean="0">
                <a:solidFill>
                  <a:schemeClr val="tx1"/>
                </a:solidFill>
                <a:latin typeface="Arial" pitchFamily="34" charset="0"/>
                <a:cs typeface="Arial" pitchFamily="34" charset="0"/>
              </a:rPr>
              <a:t>CDC/VA Guidelines - 6 -</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1050" dirty="0">
                <a:latin typeface="Arial" pitchFamily="34" charset="0"/>
                <a:cs typeface="Arial" pitchFamily="34" charset="0"/>
              </a:rPr>
              <a:t> </a:t>
            </a:r>
            <a:r>
              <a:rPr lang="en-US" sz="1050" dirty="0" smtClean="0">
                <a:latin typeface="Arial" pitchFamily="34" charset="0"/>
                <a:cs typeface="Arial" pitchFamily="34" charset="0"/>
              </a:rPr>
              <a:t>   </a:t>
            </a:r>
            <a:r>
              <a:rPr lang="en-US" sz="1600" dirty="0" smtClean="0">
                <a:latin typeface="Arial" pitchFamily="34" charset="0"/>
                <a:cs typeface="Arial" pitchFamily="34" charset="0"/>
              </a:rPr>
              <a:t>Fraud is Misrepresentation for Personal Gain</a:t>
            </a:r>
            <a:endParaRPr lang="en-US" sz="1600"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4724400"/>
          </a:xfrm>
        </p:spPr>
        <p:txBody>
          <a:bodyPr>
            <a:normAutofit fontScale="92500"/>
          </a:bodyPr>
          <a:lstStyle/>
          <a:p>
            <a:r>
              <a:rPr lang="en-US" dirty="0" smtClean="0">
                <a:latin typeface="Arial" pitchFamily="34" charset="0"/>
                <a:cs typeface="Arial" pitchFamily="34" charset="0"/>
              </a:rPr>
              <a:t>We often hear the phrase “follow the money.” </a:t>
            </a:r>
          </a:p>
          <a:p>
            <a:r>
              <a:rPr lang="en-US" dirty="0" smtClean="0">
                <a:latin typeface="Arial" pitchFamily="34" charset="0"/>
                <a:cs typeface="Arial" pitchFamily="34" charset="0"/>
              </a:rPr>
              <a:t>But money is not the only form of personal gain.</a:t>
            </a:r>
          </a:p>
          <a:p>
            <a:pPr lvl="1"/>
            <a:r>
              <a:rPr lang="en-US" dirty="0" smtClean="0">
                <a:latin typeface="Arial" pitchFamily="34" charset="0"/>
                <a:cs typeface="Arial" pitchFamily="34" charset="0"/>
              </a:rPr>
              <a:t>Preservation of personal reputations can lead professionals to misrepresent facts.</a:t>
            </a:r>
          </a:p>
          <a:p>
            <a:pPr lvl="1"/>
            <a:r>
              <a:rPr lang="en-US" dirty="0" smtClean="0">
                <a:latin typeface="Arial" pitchFamily="34" charset="0"/>
                <a:cs typeface="Arial" pitchFamily="34" charset="0"/>
              </a:rPr>
              <a:t>Preservation of institutional power can also lead government bureaucrats to misrepresent or ignore facts.</a:t>
            </a:r>
          </a:p>
          <a:p>
            <a:pPr lvl="1"/>
            <a:r>
              <a:rPr lang="en-US" dirty="0" smtClean="0">
                <a:latin typeface="Arial" pitchFamily="34" charset="0"/>
                <a:cs typeface="Arial" pitchFamily="34" charset="0"/>
              </a:rPr>
              <a:t>This is exactly what occurred – and is still occurring -- on the part of authors and reviewing officials of CDC/VA Guidelines.</a:t>
            </a:r>
          </a:p>
          <a:p>
            <a:r>
              <a:rPr lang="en-US" dirty="0" smtClean="0">
                <a:latin typeface="Arial" pitchFamily="34" charset="0"/>
                <a:cs typeface="Arial" pitchFamily="34" charset="0"/>
              </a:rPr>
              <a:t>Never underestimate the power of emotional denial in bureaucrats who are insulated from public scrutiny.</a:t>
            </a:r>
            <a:endParaRPr lang="en-US" dirty="0">
              <a:latin typeface="Arial" pitchFamily="34" charset="0"/>
              <a:cs typeface="Arial" pitchFamily="34" charset="0"/>
            </a:endParaRP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934960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458200" cy="667512"/>
          </a:xfrm>
        </p:spPr>
        <p:txBody>
          <a:bodyPr>
            <a:noAutofit/>
          </a:bodyPr>
          <a:lstStyle/>
          <a:p>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3200" dirty="0" smtClean="0">
                <a:latin typeface="Arial" pitchFamily="34" charset="0"/>
                <a:cs typeface="Arial" pitchFamily="34" charset="0"/>
              </a:rPr>
              <a:t>Defending Doctors In Adversarial Proceedings</a:t>
            </a:r>
            <a:br>
              <a:rPr lang="en-US" sz="3200" dirty="0" smtClean="0">
                <a:latin typeface="Arial" pitchFamily="34" charset="0"/>
                <a:cs typeface="Arial" pitchFamily="34" charset="0"/>
              </a:rPr>
            </a:br>
            <a:r>
              <a:rPr lang="en-US" sz="3200" dirty="0" smtClean="0">
                <a:latin typeface="Arial" pitchFamily="34" charset="0"/>
                <a:cs typeface="Arial" pitchFamily="34" charset="0"/>
              </a:rPr>
              <a:t>	- Course Outline -</a:t>
            </a:r>
            <a:endParaRPr lang="en-US" sz="3200" dirty="0"/>
          </a:p>
        </p:txBody>
      </p:sp>
      <p:sp>
        <p:nvSpPr>
          <p:cNvPr id="3" name="Content Placeholder 2"/>
          <p:cNvSpPr>
            <a:spLocks noGrp="1"/>
          </p:cNvSpPr>
          <p:nvPr>
            <p:ph idx="1"/>
          </p:nvPr>
        </p:nvSpPr>
        <p:spPr>
          <a:xfrm>
            <a:off x="457200" y="1219200"/>
            <a:ext cx="8229600" cy="4953000"/>
          </a:xfrm>
        </p:spPr>
        <p:txBody>
          <a:bodyPr>
            <a:normAutofit fontScale="85000" lnSpcReduction="20000"/>
          </a:bodyPr>
          <a:lstStyle/>
          <a:p>
            <a:r>
              <a:rPr lang="en-US" dirty="0" smtClean="0">
                <a:latin typeface="Arial" pitchFamily="34" charset="0"/>
                <a:cs typeface="Arial" pitchFamily="34" charset="0"/>
              </a:rPr>
              <a:t>Understanding  Context – The Opioid “Crisis”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Before You Are Charged – Steps to Reduce Your Exposure</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Pre-Trial Preparation, Motions and Daubert Challenges </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Opening Arguments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Burdens of Proof and Understanding the Evidence</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Closing Arguments </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a:latin typeface="Arial" pitchFamily="34" charset="0"/>
                <a:cs typeface="Arial" pitchFamily="34" charset="0"/>
              </a:rPr>
              <a:t>Notes on Appeals </a:t>
            </a:r>
            <a:r>
              <a:rPr lang="en-US" dirty="0" smtClean="0">
                <a:latin typeface="Arial" pitchFamily="34" charset="0"/>
                <a:cs typeface="Arial" pitchFamily="34" charset="0"/>
              </a:rPr>
              <a:t>Process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Literature References</a:t>
            </a:r>
          </a:p>
          <a:p>
            <a:pPr lvl="1"/>
            <a:r>
              <a:rPr lang="en-US" dirty="0" smtClean="0">
                <a:latin typeface="Arial" pitchFamily="34" charset="0"/>
                <a:cs typeface="Arial" pitchFamily="34" charset="0"/>
              </a:rPr>
              <a:t>90+ charts, 80+ references – 5 online course segments</a:t>
            </a:r>
          </a:p>
          <a:p>
            <a:endParaRPr lang="en-US" dirty="0">
              <a:latin typeface="Arial" pitchFamily="34" charset="0"/>
              <a:cs typeface="Arial" pitchFamily="34" charset="0"/>
            </a:endParaRPr>
          </a:p>
        </p:txBody>
      </p:sp>
      <p:sp>
        <p:nvSpPr>
          <p:cNvPr id="4" name="TextBox 3"/>
          <p:cNvSpPr txBox="1"/>
          <p:nvPr/>
        </p:nvSpPr>
        <p:spPr>
          <a:xfrm>
            <a:off x="54102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4414261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6324600" cy="743712"/>
          </a:xfrm>
        </p:spPr>
        <p:txBody>
          <a:bodyPr>
            <a:normAutofit/>
          </a:bodyPr>
          <a:lstStyle/>
          <a:p>
            <a:r>
              <a:rPr lang="en-US" sz="3600" dirty="0" smtClean="0"/>
              <a:t>About Burdens of Proof</a:t>
            </a:r>
            <a:endParaRPr lang="en-US" sz="3600" dirty="0"/>
          </a:p>
        </p:txBody>
      </p:sp>
      <p:sp>
        <p:nvSpPr>
          <p:cNvPr id="3" name="Content Placeholder 2"/>
          <p:cNvSpPr>
            <a:spLocks noGrp="1"/>
          </p:cNvSpPr>
          <p:nvPr>
            <p:ph idx="1"/>
          </p:nvPr>
        </p:nvSpPr>
        <p:spPr>
          <a:xfrm>
            <a:off x="457200" y="990600"/>
            <a:ext cx="8229600" cy="5181600"/>
          </a:xfrm>
        </p:spPr>
        <p:txBody>
          <a:bodyPr>
            <a:noAutofit/>
          </a:bodyPr>
          <a:lstStyle/>
          <a:p>
            <a:r>
              <a:rPr lang="en-US" sz="1600" dirty="0" smtClean="0">
                <a:latin typeface="Arial" pitchFamily="34" charset="0"/>
                <a:cs typeface="Arial" pitchFamily="34" charset="0"/>
              </a:rPr>
              <a:t>To disqualify witness testimony before a jury or judge, defense doesn’t need to prove conclusively that the witness doesn’t know what they are talking about.</a:t>
            </a:r>
          </a:p>
          <a:p>
            <a:pPr marL="0" indent="0">
              <a:buNone/>
            </a:pPr>
            <a:endParaRPr lang="en-US" sz="1600" dirty="0" smtClean="0">
              <a:latin typeface="Arial" pitchFamily="34" charset="0"/>
              <a:cs typeface="Arial" pitchFamily="34" charset="0"/>
            </a:endParaRPr>
          </a:p>
          <a:p>
            <a:r>
              <a:rPr lang="en-US" sz="1600" dirty="0">
                <a:latin typeface="Arial" pitchFamily="34" charset="0"/>
                <a:cs typeface="Arial" pitchFamily="34" charset="0"/>
              </a:rPr>
              <a:t>O</a:t>
            </a:r>
            <a:r>
              <a:rPr lang="en-US" sz="1600" dirty="0" smtClean="0">
                <a:latin typeface="Arial" pitchFamily="34" charset="0"/>
                <a:cs typeface="Arial" pitchFamily="34" charset="0"/>
              </a:rPr>
              <a:t>nly need to </a:t>
            </a:r>
            <a:r>
              <a:rPr lang="en-US" sz="1600" dirty="0" smtClean="0">
                <a:solidFill>
                  <a:srgbClr val="FF0000"/>
                </a:solidFill>
                <a:latin typeface="Arial" pitchFamily="34" charset="0"/>
                <a:cs typeface="Arial" pitchFamily="34" charset="0"/>
              </a:rPr>
              <a:t>introduce reasonable doubt </a:t>
            </a:r>
            <a:r>
              <a:rPr lang="en-US" sz="1600" dirty="0" smtClean="0">
                <a:latin typeface="Arial" pitchFamily="34" charset="0"/>
                <a:cs typeface="Arial" pitchFamily="34" charset="0"/>
              </a:rPr>
              <a:t>that they do.</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Mark Twain Informed us</a:t>
            </a:r>
          </a:p>
          <a:p>
            <a:pPr marL="393192" lvl="1" indent="0">
              <a:buNone/>
            </a:pPr>
            <a:r>
              <a:rPr lang="en-US" sz="1600" dirty="0" smtClean="0">
                <a:latin typeface="Arial" pitchFamily="34" charset="0"/>
                <a:cs typeface="Arial" pitchFamily="34" charset="0"/>
              </a:rPr>
              <a:t>- “It ain’t the things that a man don’t know that gets him into trouble…  it’s the things he knows for sure that ain’t so…”</a:t>
            </a:r>
          </a:p>
          <a:p>
            <a:pPr lvl="1">
              <a:buFontTx/>
              <a:buChar char="-"/>
            </a:pPr>
            <a:r>
              <a:rPr lang="en-US" sz="1600" dirty="0">
                <a:latin typeface="Arial" pitchFamily="34" charset="0"/>
                <a:cs typeface="Arial" pitchFamily="34" charset="0"/>
              </a:rPr>
              <a:t>A</a:t>
            </a:r>
            <a:r>
              <a:rPr lang="en-US" sz="1600" dirty="0" smtClean="0">
                <a:latin typeface="Arial" pitchFamily="34" charset="0"/>
                <a:cs typeface="Arial" pitchFamily="34" charset="0"/>
              </a:rPr>
              <a:t>lmost everything the government thinks it knows about the opioid crisis, isn’t so and never has been. </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800" dirty="0" smtClean="0">
                <a:latin typeface="Arial" pitchFamily="34" charset="0"/>
                <a:cs typeface="Arial" pitchFamily="34" charset="0"/>
              </a:rPr>
              <a:t>Burdens of Proof in Ruan Vs. United States (US Supreme Court) </a:t>
            </a:r>
          </a:p>
          <a:p>
            <a:pPr marL="393192" lvl="1" indent="0">
              <a:buNone/>
            </a:pPr>
            <a:r>
              <a:rPr lang="en-US" sz="1600" dirty="0" smtClean="0">
                <a:latin typeface="Arial" pitchFamily="34" charset="0"/>
                <a:cs typeface="Arial" pitchFamily="34" charset="0"/>
              </a:rPr>
              <a:t>-  Government </a:t>
            </a:r>
            <a:r>
              <a:rPr lang="en-US" sz="1600" dirty="0">
                <a:latin typeface="Arial" pitchFamily="34" charset="0"/>
                <a:cs typeface="Arial" pitchFamily="34" charset="0"/>
              </a:rPr>
              <a:t>must prove </a:t>
            </a:r>
            <a:r>
              <a:rPr lang="en-US" sz="1600" dirty="0" smtClean="0">
                <a:latin typeface="Arial" pitchFamily="34" charset="0"/>
                <a:cs typeface="Arial" pitchFamily="34" charset="0"/>
              </a:rPr>
              <a:t>doctor's </a:t>
            </a:r>
            <a:r>
              <a:rPr lang="en-US" sz="1600" dirty="0">
                <a:solidFill>
                  <a:srgbClr val="FF0000"/>
                </a:solidFill>
                <a:latin typeface="Arial" pitchFamily="34" charset="0"/>
                <a:cs typeface="Arial" pitchFamily="34" charset="0"/>
              </a:rPr>
              <a:t>subjective intent</a:t>
            </a:r>
            <a:r>
              <a:rPr lang="en-US" sz="1600" dirty="0">
                <a:latin typeface="Arial" pitchFamily="34" charset="0"/>
                <a:cs typeface="Arial" pitchFamily="34" charset="0"/>
              </a:rPr>
              <a:t>, not just that the prescription objectively failed to meet </a:t>
            </a:r>
            <a:r>
              <a:rPr lang="en-US" sz="1600" dirty="0" smtClean="0">
                <a:latin typeface="Arial" pitchFamily="34" charset="0"/>
                <a:cs typeface="Arial" pitchFamily="34" charset="0"/>
              </a:rPr>
              <a:t>some professional standard.</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en-US" sz="1600" dirty="0" smtClean="0">
                <a:solidFill>
                  <a:srgbClr val="FF0000"/>
                </a:solidFill>
                <a:latin typeface="Arial" pitchFamily="34" charset="0"/>
                <a:cs typeface="Arial" pitchFamily="34" charset="0"/>
              </a:rPr>
              <a:t>Once </a:t>
            </a:r>
            <a:r>
              <a:rPr lang="en-US" sz="1600" dirty="0">
                <a:solidFill>
                  <a:srgbClr val="FF0000"/>
                </a:solidFill>
                <a:latin typeface="Arial" pitchFamily="34" charset="0"/>
                <a:cs typeface="Arial" pitchFamily="34" charset="0"/>
              </a:rPr>
              <a:t>a doctor produces evidence that they were authorized to prescribe (i.e. believed the prescription was within normal practice), the burden shifts back </a:t>
            </a:r>
            <a:r>
              <a:rPr lang="en-US" sz="1600" dirty="0">
                <a:latin typeface="Arial" pitchFamily="34" charset="0"/>
                <a:cs typeface="Arial" pitchFamily="34" charset="0"/>
              </a:rPr>
              <a:t>to the government to prove lack of </a:t>
            </a:r>
            <a:r>
              <a:rPr lang="en-US" sz="1600" dirty="0" smtClean="0">
                <a:latin typeface="Arial" pitchFamily="34" charset="0"/>
                <a:cs typeface="Arial" pitchFamily="34" charset="0"/>
              </a:rPr>
              <a:t>“authorization” </a:t>
            </a:r>
            <a:r>
              <a:rPr lang="en-US" sz="1600" dirty="0">
                <a:latin typeface="Arial" pitchFamily="34" charset="0"/>
                <a:cs typeface="Arial" pitchFamily="34" charset="0"/>
              </a:rPr>
              <a:t>beyond a reasonable </a:t>
            </a:r>
            <a:r>
              <a:rPr lang="en-US" sz="1600" dirty="0" smtClean="0">
                <a:latin typeface="Arial" pitchFamily="34" charset="0"/>
                <a:cs typeface="Arial" pitchFamily="34" charset="0"/>
              </a:rPr>
              <a:t>doubt.</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marL="393192" lvl="1" indent="0">
              <a:buNone/>
            </a:pPr>
            <a:r>
              <a:rPr lang="en-US" sz="1600" dirty="0" smtClean="0">
                <a:latin typeface="Arial" pitchFamily="34" charset="0"/>
                <a:cs typeface="Arial" pitchFamily="34" charset="0"/>
              </a:rPr>
              <a:t>- Counsel should be aware that not all judges have accepted Ruan as definitive.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dirty="0">
              <a:latin typeface="Arial" pitchFamily="34" charset="0"/>
              <a:cs typeface="Arial" pitchFamily="34" charset="0"/>
            </a:endParaRPr>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5737313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Autofit/>
          </a:bodyPr>
          <a:lstStyle/>
          <a:p>
            <a:r>
              <a:rPr lang="en-US" sz="3200" dirty="0"/>
              <a:t>UNITED STATES v. PHAM (2024)</a:t>
            </a:r>
          </a:p>
        </p:txBody>
      </p:sp>
      <p:sp>
        <p:nvSpPr>
          <p:cNvPr id="3" name="Content Placeholder 2"/>
          <p:cNvSpPr>
            <a:spLocks noGrp="1"/>
          </p:cNvSpPr>
          <p:nvPr>
            <p:ph idx="1"/>
          </p:nvPr>
        </p:nvSpPr>
        <p:spPr>
          <a:xfrm>
            <a:off x="457200" y="1066800"/>
            <a:ext cx="8229600" cy="4724400"/>
          </a:xfrm>
        </p:spPr>
        <p:txBody>
          <a:bodyPr>
            <a:normAutofit fontScale="92500" lnSpcReduction="10000"/>
          </a:bodyPr>
          <a:lstStyle/>
          <a:p>
            <a:r>
              <a:rPr lang="en-US" sz="1800" dirty="0">
                <a:latin typeface="Arial" pitchFamily="34" charset="0"/>
                <a:cs typeface="Arial" pitchFamily="34" charset="0"/>
              </a:rPr>
              <a:t>Dzung Ahn Pham, formerly a licensed physician, </a:t>
            </a:r>
            <a:r>
              <a:rPr lang="en-US" sz="1800" dirty="0" smtClean="0">
                <a:latin typeface="Arial" pitchFamily="34" charset="0"/>
                <a:cs typeface="Arial" pitchFamily="34" charset="0"/>
              </a:rPr>
              <a:t>sought to </a:t>
            </a:r>
            <a:r>
              <a:rPr lang="en-US" sz="1800" dirty="0">
                <a:latin typeface="Arial" pitchFamily="34" charset="0"/>
                <a:cs typeface="Arial" pitchFamily="34" charset="0"/>
              </a:rPr>
              <a:t>withdraw his guilty plea to conspiracy to distribute controlled substances in violation of the Controlled Substances Act (CSA), 21 U.S.C. § 846</a:t>
            </a:r>
            <a:r>
              <a:rPr lang="en-US" sz="1800" dirty="0" smtClean="0">
                <a:latin typeface="Arial" pitchFamily="34" charset="0"/>
                <a:cs typeface="Arial" pitchFamily="34" charset="0"/>
              </a:rPr>
              <a:t>.</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sz="1800" dirty="0">
                <a:latin typeface="Arial" pitchFamily="34" charset="0"/>
                <a:cs typeface="Arial" pitchFamily="34" charset="0"/>
              </a:rPr>
              <a:t>In his plea agreement, Pham admitted to </a:t>
            </a:r>
            <a:r>
              <a:rPr lang="en-US" sz="1800" dirty="0" smtClean="0">
                <a:latin typeface="Arial" pitchFamily="34" charset="0"/>
                <a:cs typeface="Arial" pitchFamily="34" charset="0"/>
              </a:rPr>
              <a:t>“conspiring </a:t>
            </a:r>
            <a:r>
              <a:rPr lang="en-US" sz="1800" dirty="0">
                <a:latin typeface="Arial" pitchFamily="34" charset="0"/>
                <a:cs typeface="Arial" pitchFamily="34" charset="0"/>
              </a:rPr>
              <a:t>with a pharmacist to prescribe and distribute over 150,000 narcotic pills during a nearly six-year </a:t>
            </a:r>
            <a:r>
              <a:rPr lang="en-US" sz="1800" dirty="0" smtClean="0">
                <a:latin typeface="Arial" pitchFamily="34" charset="0"/>
                <a:cs typeface="Arial" pitchFamily="34" charset="0"/>
              </a:rPr>
              <a:t>period”, </a:t>
            </a:r>
            <a:r>
              <a:rPr lang="en-US" sz="1800" dirty="0">
                <a:latin typeface="Arial" pitchFamily="34" charset="0"/>
                <a:cs typeface="Arial" pitchFamily="34" charset="0"/>
              </a:rPr>
              <a:t>and to issuing the prescriptions knowing he was doing so “outside the usual course of professional medical practice and without a legitimate medical purpose</a:t>
            </a:r>
            <a:r>
              <a:rPr lang="en-US" sz="1800" dirty="0" smtClean="0">
                <a:latin typeface="Arial" pitchFamily="34" charset="0"/>
                <a:cs typeface="Arial" pitchFamily="34" charset="0"/>
              </a:rPr>
              <a:t>.”</a:t>
            </a:r>
          </a:p>
          <a:p>
            <a:pPr lvl="1"/>
            <a:r>
              <a:rPr lang="en-US" sz="1600" dirty="0" smtClean="0">
                <a:latin typeface="Arial" pitchFamily="34" charset="0"/>
                <a:cs typeface="Arial" pitchFamily="34" charset="0"/>
              </a:rPr>
              <a:t>This “admission” was  a fundamental mistake by defense council. </a:t>
            </a:r>
          </a:p>
          <a:p>
            <a:pPr lvl="1"/>
            <a:r>
              <a:rPr lang="en-US" sz="1600" dirty="0" smtClean="0">
                <a:latin typeface="Arial" pitchFamily="34" charset="0"/>
                <a:cs typeface="Arial" pitchFamily="34" charset="0"/>
              </a:rPr>
              <a:t>The government was playing a numbers game.</a:t>
            </a:r>
          </a:p>
          <a:p>
            <a:pPr lvl="1"/>
            <a:r>
              <a:rPr lang="en-US" sz="1600" dirty="0" smtClean="0">
                <a:latin typeface="Arial" pitchFamily="34" charset="0"/>
                <a:cs typeface="Arial" pitchFamily="34" charset="0"/>
              </a:rPr>
              <a:t>Pham’s plea agreement disqualified his Supreme Court challenge under Ruan.</a:t>
            </a:r>
            <a:br>
              <a:rPr lang="en-US" sz="1600" dirty="0" smtClean="0">
                <a:latin typeface="Arial" pitchFamily="34" charset="0"/>
                <a:cs typeface="Arial" pitchFamily="34" charset="0"/>
              </a:rPr>
            </a:br>
            <a:endParaRPr lang="en-US" sz="1600" dirty="0">
              <a:latin typeface="Arial" pitchFamily="34" charset="0"/>
              <a:cs typeface="Arial" pitchFamily="34" charset="0"/>
            </a:endParaRPr>
          </a:p>
          <a:p>
            <a:r>
              <a:rPr lang="en-US" sz="1800" dirty="0" smtClean="0">
                <a:latin typeface="Arial" pitchFamily="34" charset="0"/>
                <a:cs typeface="Arial" pitchFamily="34" charset="0"/>
              </a:rPr>
              <a:t>What does 150,000 narcotic pills represent?</a:t>
            </a:r>
          </a:p>
          <a:p>
            <a:pPr lvl="1"/>
            <a:r>
              <a:rPr lang="en-US" sz="1600" dirty="0" smtClean="0">
                <a:latin typeface="Arial" pitchFamily="34" charset="0"/>
                <a:cs typeface="Arial" pitchFamily="34" charset="0"/>
              </a:rPr>
              <a:t>25,000 pills average per year = 60 pills per day</a:t>
            </a:r>
          </a:p>
          <a:p>
            <a:pPr lvl="1"/>
            <a:r>
              <a:rPr lang="en-US" sz="1600" dirty="0" smtClean="0">
                <a:latin typeface="Arial" pitchFamily="34" charset="0"/>
                <a:cs typeface="Arial" pitchFamily="34" charset="0"/>
              </a:rPr>
              <a:t>If 100 patients received ONE prescription, they consumed 0.6 pills per day!  </a:t>
            </a:r>
          </a:p>
          <a:p>
            <a:pPr lvl="1"/>
            <a:r>
              <a:rPr lang="en-US" sz="1600" dirty="0" smtClean="0">
                <a:latin typeface="Arial" pitchFamily="34" charset="0"/>
                <a:cs typeface="Arial" pitchFamily="34" charset="0"/>
              </a:rPr>
              <a:t>Many chronic pain patients need 3-4 pills per day, renewed monthly.  For some, multiple prescription drugs are necessary.</a:t>
            </a:r>
          </a:p>
          <a:p>
            <a:pPr lvl="1"/>
            <a:r>
              <a:rPr lang="en-US" sz="1600" dirty="0" smtClean="0">
                <a:latin typeface="Arial" pitchFamily="34" charset="0"/>
                <a:cs typeface="Arial" pitchFamily="34" charset="0"/>
              </a:rPr>
              <a:t>High volumes are routine in pain management practices.</a:t>
            </a:r>
          </a:p>
          <a:p>
            <a:pPr lvl="1"/>
            <a:endParaRPr lang="en-US" sz="1600" dirty="0" smtClean="0">
              <a:latin typeface="Arial" pitchFamily="34" charset="0"/>
              <a:cs typeface="Arial" pitchFamily="34" charset="0"/>
            </a:endParaRPr>
          </a:p>
          <a:p>
            <a:pPr lvl="1"/>
            <a:endParaRPr lang="en-US" sz="1600" dirty="0" smtClean="0">
              <a:latin typeface="Arial" pitchFamily="34" charset="0"/>
              <a:cs typeface="Arial" pitchFamily="34" charset="0"/>
            </a:endParaRP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4729963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rmAutofit fontScale="70000" lnSpcReduction="20000"/>
          </a:bodyPr>
          <a:lstStyle/>
          <a:p>
            <a:r>
              <a:rPr lang="en-US" i="1" dirty="0" smtClean="0">
                <a:latin typeface="Arial" panose="020B0604020202020204" pitchFamily="34" charset="0"/>
                <a:cs typeface="Arial" panose="020B0604020202020204" pitchFamily="34" charset="0"/>
              </a:rPr>
              <a:t>Pain Medicine </a:t>
            </a:r>
            <a:r>
              <a:rPr lang="en-US" dirty="0" smtClean="0">
                <a:latin typeface="Arial" panose="020B0604020202020204" pitchFamily="34" charset="0"/>
                <a:cs typeface="Arial" panose="020B0604020202020204" pitchFamily="34" charset="0"/>
              </a:rPr>
              <a:t>study,</a:t>
            </a:r>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October 2022: [*]</a:t>
            </a:r>
          </a:p>
          <a:p>
            <a:pPr lvl="1"/>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~810 </a:t>
            </a:r>
            <a:r>
              <a:rPr lang="en-US" dirty="0">
                <a:latin typeface="Arial" panose="020B0604020202020204" pitchFamily="34" charset="0"/>
                <a:cs typeface="Arial" panose="020B0604020202020204" pitchFamily="34" charset="0"/>
              </a:rPr>
              <a:t>million opioid prescriptions dispensed </a:t>
            </a:r>
            <a:r>
              <a:rPr lang="en-US" dirty="0" smtClean="0">
                <a:latin typeface="Arial" panose="020B0604020202020204" pitchFamily="34" charset="0"/>
                <a:cs typeface="Arial" panose="020B0604020202020204" pitchFamily="34" charset="0"/>
              </a:rPr>
              <a:t>2015 </a:t>
            </a:r>
            <a:r>
              <a:rPr lang="en-US" dirty="0">
                <a:latin typeface="Arial" panose="020B0604020202020204" pitchFamily="34" charset="0"/>
                <a:cs typeface="Arial" panose="020B0604020202020204" pitchFamily="34" charset="0"/>
              </a:rPr>
              <a:t>to 2019 </a:t>
            </a:r>
            <a:r>
              <a:rPr lang="en-US" dirty="0" smtClean="0">
                <a:latin typeface="Arial" panose="020B0604020202020204" pitchFamily="34" charset="0"/>
                <a:cs typeface="Arial" panose="020B0604020202020204" pitchFamily="34" charset="0"/>
              </a:rPr>
              <a:t>to &gt;38 </a:t>
            </a:r>
            <a:r>
              <a:rPr lang="en-US" dirty="0">
                <a:latin typeface="Arial" panose="020B0604020202020204" pitchFamily="34" charset="0"/>
                <a:cs typeface="Arial" panose="020B0604020202020204" pitchFamily="34" charset="0"/>
              </a:rPr>
              <a:t>million </a:t>
            </a:r>
            <a:r>
              <a:rPr lang="en-US" dirty="0" smtClean="0">
                <a:latin typeface="Arial" panose="020B0604020202020204" pitchFamily="34" charset="0"/>
                <a:cs typeface="Arial" panose="020B0604020202020204" pitchFamily="34" charset="0"/>
              </a:rPr>
              <a:t>US patients per year</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Mean number of prescriptions per year per clinician ~216</a:t>
            </a:r>
          </a:p>
          <a:p>
            <a:pPr lvl="2"/>
            <a:r>
              <a:rPr lang="en-US" dirty="0">
                <a:latin typeface="Arial" panose="020B0604020202020204" pitchFamily="34" charset="0"/>
                <a:cs typeface="Arial" panose="020B0604020202020204" pitchFamily="34" charset="0"/>
              </a:rPr>
              <a:t>Pain Medicine: ~</a:t>
            </a:r>
            <a:r>
              <a:rPr lang="en-US" dirty="0" smtClean="0">
                <a:latin typeface="Arial" panose="020B0604020202020204" pitchFamily="34" charset="0"/>
                <a:cs typeface="Arial" panose="020B0604020202020204" pitchFamily="34" charset="0"/>
              </a:rPr>
              <a:t>1,314 per </a:t>
            </a:r>
            <a:r>
              <a:rPr lang="en-US" dirty="0">
                <a:latin typeface="Arial" panose="020B0604020202020204" pitchFamily="34" charset="0"/>
                <a:cs typeface="Arial" panose="020B0604020202020204" pitchFamily="34" charset="0"/>
              </a:rPr>
              <a:t>prescriber per year</a:t>
            </a:r>
          </a:p>
          <a:p>
            <a:pPr lvl="2"/>
            <a:r>
              <a:rPr lang="en-US" dirty="0">
                <a:latin typeface="Arial" panose="020B0604020202020204" pitchFamily="34" charset="0"/>
                <a:cs typeface="Arial" panose="020B0604020202020204" pitchFamily="34" charset="0"/>
              </a:rPr>
              <a:t>Physical Medicine &amp; Rehabilitation: </a:t>
            </a:r>
            <a:r>
              <a:rPr lang="en-US" dirty="0" smtClean="0">
                <a:latin typeface="Arial" panose="020B0604020202020204" pitchFamily="34" charset="0"/>
                <a:cs typeface="Arial" panose="020B0604020202020204" pitchFamily="34" charset="0"/>
              </a:rPr>
              <a:t>~1,023 </a:t>
            </a:r>
            <a:r>
              <a:rPr lang="en-US" dirty="0">
                <a:latin typeface="Arial" panose="020B0604020202020204" pitchFamily="34" charset="0"/>
                <a:cs typeface="Arial" panose="020B0604020202020204" pitchFamily="34" charset="0"/>
              </a:rPr>
              <a:t>prescriptions</a:t>
            </a:r>
          </a:p>
          <a:p>
            <a:pPr lvl="2"/>
            <a:r>
              <a:rPr lang="en-US" dirty="0" smtClean="0">
                <a:latin typeface="Arial" panose="020B0604020202020204" pitchFamily="34" charset="0"/>
                <a:cs typeface="Arial" panose="020B0604020202020204" pitchFamily="34" charset="0"/>
              </a:rPr>
              <a:t>Orthopedics:  ~438 </a:t>
            </a:r>
            <a:r>
              <a:rPr lang="en-US" dirty="0">
                <a:latin typeface="Arial" panose="020B0604020202020204" pitchFamily="34" charset="0"/>
                <a:cs typeface="Arial" panose="020B0604020202020204" pitchFamily="34" charset="0"/>
              </a:rPr>
              <a:t>prescriptions</a:t>
            </a:r>
          </a:p>
          <a:p>
            <a:pPr lvl="2"/>
            <a:r>
              <a:rPr lang="en-US" dirty="0">
                <a:latin typeface="Arial" panose="020B0604020202020204" pitchFamily="34" charset="0"/>
                <a:cs typeface="Arial" panose="020B0604020202020204" pitchFamily="34" charset="0"/>
              </a:rPr>
              <a:t>Family Medicine: ~</a:t>
            </a:r>
            <a:r>
              <a:rPr lang="en-US" dirty="0" smtClean="0">
                <a:latin typeface="Arial" panose="020B0604020202020204" pitchFamily="34" charset="0"/>
                <a:cs typeface="Arial" panose="020B0604020202020204" pitchFamily="34" charset="0"/>
              </a:rPr>
              <a:t>428 </a:t>
            </a:r>
            <a:r>
              <a:rPr lang="en-US" dirty="0">
                <a:latin typeface="Arial" panose="020B0604020202020204" pitchFamily="34" charset="0"/>
                <a:cs typeface="Arial" panose="020B0604020202020204" pitchFamily="34" charset="0"/>
              </a:rPr>
              <a:t>prescriptions</a:t>
            </a:r>
          </a:p>
          <a:p>
            <a:pPr lvl="2"/>
            <a:r>
              <a:rPr lang="en-US" dirty="0">
                <a:latin typeface="Arial" panose="020B0604020202020204" pitchFamily="34" charset="0"/>
                <a:cs typeface="Arial" panose="020B0604020202020204" pitchFamily="34" charset="0"/>
              </a:rPr>
              <a:t>General Practitioners: ~</a:t>
            </a:r>
            <a:r>
              <a:rPr lang="en-US" dirty="0" smtClean="0">
                <a:latin typeface="Arial" panose="020B0604020202020204" pitchFamily="34" charset="0"/>
                <a:cs typeface="Arial" panose="020B0604020202020204" pitchFamily="34" charset="0"/>
              </a:rPr>
              <a:t>328 prescriptions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20 to 60 pills per prescription</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Thus: pain medicine doctors may dispense 26,280 to 78,900 pills per year! (six times national average).</a:t>
            </a:r>
          </a:p>
          <a:p>
            <a:endParaRPr lang="en-US" dirty="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number of prescribers and pills per prescription declined by at least one-third from 2017 to 2022. * </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Song</a:t>
            </a:r>
            <a:r>
              <a:rPr lang="en-US" sz="2000" dirty="0">
                <a:latin typeface="Arial" panose="020B0604020202020204" pitchFamily="34" charset="0"/>
                <a:cs typeface="Arial" panose="020B0604020202020204" pitchFamily="34" charset="0"/>
              </a:rPr>
              <a:t>, Wenyu, Kenneth J Mukamal, Joji Suzuki, Jorge A Rodriguez, Michael Sainlaire, Scott G Weiner, Patricia C Dykes, and David W Bates. 2025. “</a:t>
            </a:r>
            <a:r>
              <a:rPr lang="en-US" sz="2000" dirty="0">
                <a:latin typeface="Arial" panose="020B0604020202020204" pitchFamily="34" charset="0"/>
                <a:cs typeface="Arial" panose="020B0604020202020204" pitchFamily="34" charset="0"/>
                <a:hlinkClick r:id="rId2"/>
              </a:rPr>
              <a:t>Trends and Factors Associated With Opioid Prescribing from 2017 to 2023.</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Pain</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304800"/>
            <a:ext cx="8229600" cy="591312"/>
          </a:xfrm>
        </p:spPr>
        <p:txBody>
          <a:bodyPr>
            <a:noAutofit/>
          </a:bodyPr>
          <a:lstStyle/>
          <a:p>
            <a:r>
              <a:rPr lang="en-US" sz="4000" dirty="0" smtClean="0"/>
              <a:t>Understanding Prescribing Volume</a:t>
            </a:r>
            <a:endParaRPr lang="en-US" sz="4000" dirty="0"/>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894507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088"/>
            <a:ext cx="8229600" cy="591312"/>
          </a:xfrm>
        </p:spPr>
        <p:txBody>
          <a:bodyPr>
            <a:noAutofit/>
          </a:bodyPr>
          <a:lstStyle/>
          <a:p>
            <a:r>
              <a:rPr lang="en-US" sz="3600" dirty="0" smtClean="0">
                <a:latin typeface="Arial" pitchFamily="34" charset="0"/>
                <a:cs typeface="Arial" pitchFamily="34" charset="0"/>
              </a:rPr>
              <a:t>Sometimes Sh*t Just Happens!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143000"/>
            <a:ext cx="8229600" cy="4876800"/>
          </a:xfrm>
        </p:spPr>
        <p:txBody>
          <a:bodyPr>
            <a:normAutofit lnSpcReduction="10000"/>
          </a:bodyPr>
          <a:lstStyle/>
          <a:p>
            <a:r>
              <a:rPr lang="en-US" dirty="0" smtClean="0">
                <a:latin typeface="Arial" pitchFamily="34" charset="0"/>
                <a:cs typeface="Arial" pitchFamily="34" charset="0"/>
              </a:rPr>
              <a:t>Patients with pain die more often than other people, for reasons unrelated to pain treatment.</a:t>
            </a:r>
          </a:p>
          <a:p>
            <a:pPr lvl="1"/>
            <a:r>
              <a:rPr lang="en-US" dirty="0" smtClean="0">
                <a:latin typeface="Arial" pitchFamily="34" charset="0"/>
                <a:cs typeface="Arial" pitchFamily="34" charset="0"/>
              </a:rPr>
              <a:t>People </a:t>
            </a:r>
            <a:r>
              <a:rPr lang="en-US" dirty="0">
                <a:latin typeface="Arial" pitchFamily="34" charset="0"/>
                <a:cs typeface="Arial" pitchFamily="34" charset="0"/>
              </a:rPr>
              <a:t>with chronic pain have </a:t>
            </a:r>
            <a:r>
              <a:rPr lang="en-US" dirty="0" smtClean="0">
                <a:latin typeface="Arial" pitchFamily="34" charset="0"/>
                <a:cs typeface="Arial" pitchFamily="34" charset="0"/>
              </a:rPr>
              <a:t>30</a:t>
            </a:r>
            <a:r>
              <a:rPr lang="en-US" dirty="0">
                <a:latin typeface="Arial" pitchFamily="34" charset="0"/>
                <a:cs typeface="Arial" pitchFamily="34" charset="0"/>
              </a:rPr>
              <a:t>% increased risk of death compared to those without </a:t>
            </a:r>
            <a:r>
              <a:rPr lang="en-US" dirty="0" smtClean="0">
                <a:latin typeface="Arial" pitchFamily="34" charset="0"/>
                <a:cs typeface="Arial" pitchFamily="34" charset="0"/>
              </a:rPr>
              <a:t>pain</a:t>
            </a:r>
          </a:p>
          <a:p>
            <a:pPr lvl="1"/>
            <a:r>
              <a:rPr lang="en-US" dirty="0" smtClean="0">
                <a:latin typeface="Arial" pitchFamily="34" charset="0"/>
                <a:cs typeface="Arial" pitchFamily="34" charset="0"/>
              </a:rPr>
              <a:t>Cancer mortality ~4.5 times higher in people with pain</a:t>
            </a:r>
          </a:p>
          <a:p>
            <a:pPr lvl="1"/>
            <a:r>
              <a:rPr lang="en-US" dirty="0" smtClean="0">
                <a:latin typeface="Arial" pitchFamily="34" charset="0"/>
                <a:cs typeface="Arial" pitchFamily="34" charset="0"/>
              </a:rPr>
              <a:t>Cardiovascular disease ~5.7 times higher</a:t>
            </a:r>
          </a:p>
          <a:p>
            <a:pPr lvl="1"/>
            <a:r>
              <a:rPr lang="en-US" dirty="0" smtClean="0">
                <a:latin typeface="Arial" pitchFamily="34" charset="0"/>
                <a:cs typeface="Arial" pitchFamily="34" charset="0"/>
              </a:rPr>
              <a:t>Respiratory disease ~8.7 times higher</a:t>
            </a:r>
          </a:p>
          <a:p>
            <a:pPr lvl="1"/>
            <a:r>
              <a:rPr lang="en-US" dirty="0" smtClean="0">
                <a:latin typeface="Arial" pitchFamily="34" charset="0"/>
                <a:cs typeface="Arial" pitchFamily="34" charset="0"/>
              </a:rPr>
              <a:t>Suicide ~7.3 times higher</a:t>
            </a:r>
          </a:p>
          <a:p>
            <a:pPr lvl="2"/>
            <a:r>
              <a:rPr lang="en-US" dirty="0" smtClean="0">
                <a:latin typeface="Arial" pitchFamily="34" charset="0"/>
                <a:cs typeface="Arial" pitchFamily="34" charset="0"/>
              </a:rPr>
              <a:t>(under-treatment of pain may often be a factor) </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Sh*t happens, and it’s nobody’s fault.</a:t>
            </a:r>
          </a:p>
          <a:p>
            <a:pPr lvl="2"/>
            <a:r>
              <a:rPr lang="en-US" dirty="0" smtClean="0">
                <a:latin typeface="Arial" pitchFamily="34" charset="0"/>
                <a:cs typeface="Arial" pitchFamily="34" charset="0"/>
              </a:rPr>
              <a:t>Certainly not the doctor’s fault</a:t>
            </a:r>
          </a:p>
          <a:p>
            <a:endParaRPr lang="en-US" dirty="0" smtClean="0">
              <a:latin typeface="Arial" pitchFamily="34" charset="0"/>
              <a:cs typeface="Arial" pitchFamily="34" charset="0"/>
            </a:endParaRPr>
          </a:p>
          <a:p>
            <a:pPr lvl="1"/>
            <a:endParaRPr lang="en-US" dirty="0">
              <a:latin typeface="Arial" pitchFamily="34" charset="0"/>
              <a:cs typeface="Arial" pitchFamily="34" charset="0"/>
              <a:hlinkClick r:id="rId2"/>
            </a:endParaRPr>
          </a:p>
          <a:p>
            <a:endParaRPr lang="en-US" dirty="0">
              <a:latin typeface="Arial" pitchFamily="34" charset="0"/>
              <a:cs typeface="Arial" pitchFamily="34" charset="0"/>
            </a:endParaRP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4239547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627888"/>
          </a:xfrm>
        </p:spPr>
        <p:txBody>
          <a:bodyPr>
            <a:noAutofit/>
          </a:bodyPr>
          <a:lstStyle/>
          <a:p>
            <a:r>
              <a:rPr lang="en-US" sz="4000" dirty="0" smtClean="0"/>
              <a:t>Burdens of Proof in Board Proceedings</a:t>
            </a:r>
            <a:endParaRPr lang="en-US" sz="4000" dirty="0"/>
          </a:p>
        </p:txBody>
      </p:sp>
      <p:sp>
        <p:nvSpPr>
          <p:cNvPr id="3" name="Content Placeholder 2"/>
          <p:cNvSpPr>
            <a:spLocks noGrp="1"/>
          </p:cNvSpPr>
          <p:nvPr>
            <p:ph idx="1"/>
          </p:nvPr>
        </p:nvSpPr>
        <p:spPr>
          <a:xfrm>
            <a:off x="457200" y="914401"/>
            <a:ext cx="8229600" cy="4953000"/>
          </a:xfrm>
        </p:spPr>
        <p:txBody>
          <a:bodyPr>
            <a:normAutofit fontScale="62500" lnSpcReduction="20000"/>
          </a:bodyPr>
          <a:lstStyle/>
          <a:p>
            <a:r>
              <a:rPr lang="en-US" dirty="0" smtClean="0">
                <a:latin typeface="Arial" pitchFamily="34" charset="0"/>
                <a:cs typeface="Arial" pitchFamily="34" charset="0"/>
              </a:rPr>
              <a:t>Some medical professionals face adversarial proceedings in State Boards (Medical, Pharmacy, Nursing, Insurance, Medicare etc.)</a:t>
            </a:r>
          </a:p>
          <a:p>
            <a:pPr lvl="1"/>
            <a:r>
              <a:rPr lang="en-US" dirty="0" smtClean="0">
                <a:latin typeface="Arial" pitchFamily="34" charset="0"/>
                <a:cs typeface="Arial" pitchFamily="34" charset="0"/>
              </a:rPr>
              <a:t>Complaints may be lodged by patients, family members or other clinicians.</a:t>
            </a:r>
          </a:p>
          <a:p>
            <a:pPr lvl="1"/>
            <a:r>
              <a:rPr lang="en-US" dirty="0">
                <a:latin typeface="Arial" pitchFamily="34" charset="0"/>
                <a:cs typeface="Arial" pitchFamily="34" charset="0"/>
              </a:rPr>
              <a:t>M</a:t>
            </a:r>
            <a:r>
              <a:rPr lang="en-US" dirty="0" smtClean="0">
                <a:latin typeface="Arial" pitchFamily="34" charset="0"/>
                <a:cs typeface="Arial" pitchFamily="34" charset="0"/>
              </a:rPr>
              <a:t>ay follow DEA investigations or license suspensions.</a:t>
            </a:r>
          </a:p>
          <a:p>
            <a:pPr lvl="1"/>
            <a:r>
              <a:rPr lang="en-US" dirty="0" smtClean="0">
                <a:latin typeface="Arial" pitchFamily="34" charset="0"/>
                <a:cs typeface="Arial" pitchFamily="34" charset="0"/>
              </a:rPr>
              <a:t>May claim fraudulent, unprofessional or hazardous clinician behavior that creates risk or measurable bad outcomes for patients or the doctor.</a:t>
            </a:r>
          </a:p>
          <a:p>
            <a:pPr lvl="1"/>
            <a:r>
              <a:rPr lang="en-US" dirty="0" smtClean="0">
                <a:latin typeface="Arial" pitchFamily="34" charset="0"/>
                <a:cs typeface="Arial" pitchFamily="34" charset="0"/>
              </a:rPr>
              <a:t>Some complaints may warrant referral to law enforcement or between Boards.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Multiple non-uniform State laws and standards apply</a:t>
            </a:r>
          </a:p>
          <a:p>
            <a:pPr lvl="1"/>
            <a:r>
              <a:rPr lang="en-US" dirty="0" smtClean="0">
                <a:latin typeface="Arial" pitchFamily="34" charset="0"/>
                <a:cs typeface="Arial" pitchFamily="34" charset="0"/>
              </a:rPr>
              <a:t>Patient Bill of Rights laws in some States</a:t>
            </a:r>
          </a:p>
          <a:p>
            <a:pPr lvl="1"/>
            <a:r>
              <a:rPr lang="en-US" dirty="0" smtClean="0">
                <a:latin typeface="Arial" pitchFamily="34" charset="0"/>
                <a:cs typeface="Arial" pitchFamily="34" charset="0"/>
              </a:rPr>
              <a:t>Restrictions on initial or ongoing medication dose and duration.</a:t>
            </a:r>
          </a:p>
          <a:p>
            <a:pPr lvl="1"/>
            <a:r>
              <a:rPr lang="en-US" dirty="0">
                <a:latin typeface="Arial" pitchFamily="34" charset="0"/>
                <a:cs typeface="Arial" pitchFamily="34" charset="0"/>
              </a:rPr>
              <a:t>P</a:t>
            </a:r>
            <a:r>
              <a:rPr lang="en-US" dirty="0" smtClean="0">
                <a:latin typeface="Arial" pitchFamily="34" charset="0"/>
                <a:cs typeface="Arial" pitchFamily="34" charset="0"/>
              </a:rPr>
              <a:t>ractice guidelines, particularly for controlled substances.</a:t>
            </a:r>
          </a:p>
          <a:p>
            <a:pPr lvl="1"/>
            <a:r>
              <a:rPr lang="en-US" dirty="0" smtClean="0">
                <a:latin typeface="Arial" pitchFamily="34" charset="0"/>
                <a:cs typeface="Arial" pitchFamily="34" charset="0"/>
              </a:rPr>
              <a:t>Record keeping requirements. </a:t>
            </a:r>
          </a:p>
          <a:p>
            <a:pPr lvl="1"/>
            <a:r>
              <a:rPr lang="en-US" dirty="0" smtClean="0">
                <a:latin typeface="Arial" pitchFamily="34" charset="0"/>
                <a:cs typeface="Arial" pitchFamily="34" charset="0"/>
              </a:rPr>
              <a:t>Patient education and treatment contract requirements</a:t>
            </a:r>
          </a:p>
          <a:p>
            <a:pPr lvl="1"/>
            <a:r>
              <a:rPr lang="en-US" dirty="0" smtClean="0">
                <a:latin typeface="Arial" pitchFamily="34" charset="0"/>
                <a:cs typeface="Arial" pitchFamily="34" charset="0"/>
              </a:rPr>
              <a:t>Prescription Drug Monitoring Programs (PDMP).</a:t>
            </a:r>
          </a:p>
          <a:p>
            <a:pPr lvl="1"/>
            <a:r>
              <a:rPr lang="en-US" dirty="0" smtClean="0">
                <a:latin typeface="Arial" pitchFamily="34" charset="0"/>
                <a:cs typeface="Arial" pitchFamily="34" charset="0"/>
              </a:rPr>
              <a:t>National Opioid Settlement injunctive relief provisions on pharmacies.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Many State laws incorporate errors of science or medical ethics</a:t>
            </a:r>
          </a:p>
          <a:p>
            <a:pPr lvl="1"/>
            <a:r>
              <a:rPr lang="en-US" dirty="0" smtClean="0">
                <a:latin typeface="Arial" pitchFamily="34" charset="0"/>
                <a:cs typeface="Arial" pitchFamily="34" charset="0"/>
              </a:rPr>
              <a:t>Major revisions are needed.</a:t>
            </a:r>
          </a:p>
          <a:p>
            <a:pPr lvl="1"/>
            <a:r>
              <a:rPr lang="en-US" dirty="0">
                <a:latin typeface="Arial" pitchFamily="34" charset="0"/>
                <a:cs typeface="Arial" pitchFamily="34" charset="0"/>
              </a:rPr>
              <a:t>Counter-arguments do exist, even for requirements of the law</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Meantime, clinicians </a:t>
            </a:r>
            <a:r>
              <a:rPr lang="en-US" dirty="0" smtClean="0">
                <a:solidFill>
                  <a:srgbClr val="FF0000"/>
                </a:solidFill>
                <a:latin typeface="Arial" pitchFamily="34" charset="0"/>
                <a:cs typeface="Arial" pitchFamily="34" charset="0"/>
              </a:rPr>
              <a:t>should not </a:t>
            </a:r>
            <a:r>
              <a:rPr lang="en-US" dirty="0" smtClean="0">
                <a:latin typeface="Arial" pitchFamily="34" charset="0"/>
                <a:cs typeface="Arial" pitchFamily="34" charset="0"/>
              </a:rPr>
              <a:t>ignore legal requirements</a:t>
            </a:r>
          </a:p>
          <a:p>
            <a:pPr lvl="1"/>
            <a:r>
              <a:rPr lang="en-US" dirty="0" smtClean="0">
                <a:solidFill>
                  <a:srgbClr val="FF0000"/>
                </a:solidFill>
                <a:latin typeface="Arial" pitchFamily="34" charset="0"/>
                <a:cs typeface="Arial" pitchFamily="34" charset="0"/>
              </a:rPr>
              <a:t>Document</a:t>
            </a:r>
            <a:r>
              <a:rPr lang="en-US" dirty="0" smtClean="0">
                <a:latin typeface="Arial" pitchFamily="34" charset="0"/>
                <a:cs typeface="Arial" pitchFamily="34" charset="0"/>
              </a:rPr>
              <a:t> the basis for medical decisions that may violate such requirements</a:t>
            </a: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6059065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152400"/>
            <a:ext cx="8229600" cy="475488"/>
          </a:xfrm>
        </p:spPr>
        <p:txBody>
          <a:bodyPr>
            <a:noAutofit/>
          </a:bodyPr>
          <a:lstStyle/>
          <a:p>
            <a:r>
              <a:rPr lang="en-US" sz="2400" dirty="0" smtClean="0">
                <a:latin typeface="Arial" pitchFamily="34" charset="0"/>
                <a:cs typeface="Arial" pitchFamily="34" charset="0"/>
              </a:rPr>
              <a:t>Some States Are Protecting Doctors With Legislation</a:t>
            </a:r>
            <a:endParaRPr lang="en-US" sz="2400" dirty="0">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844609"/>
            <a:ext cx="4090492" cy="5632391"/>
          </a:xfrm>
          <a:prstGeom prst="rect">
            <a:avLst/>
          </a:prstGeom>
        </p:spPr>
      </p:pic>
      <p:sp>
        <p:nvSpPr>
          <p:cNvPr id="6" name="TextBox 5"/>
          <p:cNvSpPr txBox="1"/>
          <p:nvPr/>
        </p:nvSpPr>
        <p:spPr>
          <a:xfrm>
            <a:off x="5257800" y="65810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40913359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89120"/>
          </a:xfrm>
        </p:spPr>
        <p:txBody>
          <a:bodyPr>
            <a:normAutofit fontScale="92500" lnSpcReduction="20000"/>
          </a:bodyPr>
          <a:lstStyle/>
          <a:p>
            <a:r>
              <a:rPr lang="en-US" b="1" dirty="0">
                <a:latin typeface="Arial" pitchFamily="34" charset="0"/>
                <a:cs typeface="Arial" pitchFamily="34" charset="0"/>
              </a:rPr>
              <a:t>Florida, Kentucky, Louisiana, Mississippi, Ohio, and West Virginia</a:t>
            </a:r>
            <a:r>
              <a:rPr lang="en-US" dirty="0">
                <a:latin typeface="Arial" pitchFamily="34" charset="0"/>
                <a:cs typeface="Arial" pitchFamily="34" charset="0"/>
              </a:rPr>
              <a:t> </a:t>
            </a:r>
            <a:r>
              <a:rPr lang="en-US" dirty="0" smtClean="0">
                <a:latin typeface="Arial" pitchFamily="34" charset="0"/>
                <a:cs typeface="Arial" pitchFamily="34" charset="0"/>
              </a:rPr>
              <a:t>“Pill Mill” laws establish regulations for pain management centers but also propose frameworks (sometimes wrong) for legitimate practices.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b="1" dirty="0">
                <a:latin typeface="Arial" pitchFamily="34" charset="0"/>
                <a:cs typeface="Arial" pitchFamily="34" charset="0"/>
              </a:rPr>
              <a:t>Connecticut, Delaware, Florida, Hawaii, Indiana, Kentucky, Louisiana, Maine, Maryland, Missouri, Montana, Nebraska, New Jersey, New York, and North Carolina</a:t>
            </a:r>
            <a:r>
              <a:rPr lang="en-US" dirty="0">
                <a:latin typeface="Arial" pitchFamily="34" charset="0"/>
                <a:cs typeface="Arial" pitchFamily="34" charset="0"/>
              </a:rPr>
              <a:t> explicitly exempt patients with cancer from opioid prescribing </a:t>
            </a:r>
            <a:r>
              <a:rPr lang="en-US" dirty="0" smtClean="0">
                <a:latin typeface="Arial" pitchFamily="34" charset="0"/>
                <a:cs typeface="Arial" pitchFamily="34" charset="0"/>
              </a:rPr>
              <a:t>limitations.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California Pain Patient Bill of Rights and Intractable Pain Act.</a:t>
            </a:r>
          </a:p>
          <a:p>
            <a:endParaRPr lang="en-US" dirty="0" smtClean="0">
              <a:latin typeface="Arial" pitchFamily="34" charset="0"/>
              <a:cs typeface="Arial" pitchFamily="34" charset="0"/>
            </a:endParaRPr>
          </a:p>
        </p:txBody>
      </p:sp>
      <p:sp>
        <p:nvSpPr>
          <p:cNvPr id="4" name="Title 1"/>
          <p:cNvSpPr>
            <a:spLocks noGrp="1"/>
          </p:cNvSpPr>
          <p:nvPr>
            <p:ph type="title"/>
          </p:nvPr>
        </p:nvSpPr>
        <p:spPr>
          <a:xfrm>
            <a:off x="533400" y="152400"/>
            <a:ext cx="8229600" cy="475488"/>
          </a:xfrm>
        </p:spPr>
        <p:txBody>
          <a:bodyPr>
            <a:noAutofit/>
          </a:bodyPr>
          <a:lstStyle/>
          <a:p>
            <a:r>
              <a:rPr lang="en-US" sz="2800" dirty="0" smtClean="0">
                <a:latin typeface="Arial" pitchFamily="34" charset="0"/>
                <a:cs typeface="Arial" pitchFamily="34" charset="0"/>
              </a:rPr>
              <a:t>States That Protect Doctors With Legislation -2- </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
        <p:nvSpPr>
          <p:cNvPr id="5" name="TextBox 4"/>
          <p:cNvSpPr txBox="1"/>
          <p:nvPr/>
        </p:nvSpPr>
        <p:spPr>
          <a:xfrm>
            <a:off x="5257800" y="65810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2" name="TextBox 1"/>
          <p:cNvSpPr txBox="1"/>
          <p:nvPr/>
        </p:nvSpPr>
        <p:spPr>
          <a:xfrm>
            <a:off x="762000" y="5410200"/>
            <a:ext cx="5867400" cy="86177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“When State Legislators Are Given the Opportunity, they Vote Overwhelmingly for Doctor Autonomy in Pain Treatment”</a:t>
            </a:r>
          </a:p>
          <a:p>
            <a:r>
              <a:rPr lang="en-US" sz="1600" i="1" dirty="0" smtClean="0">
                <a:latin typeface="Arial" panose="020B0604020202020204" pitchFamily="34" charset="0"/>
                <a:cs typeface="Arial" panose="020B0604020202020204" pitchFamily="34" charset="0"/>
              </a:rPr>
              <a:t>KevinMD.com </a:t>
            </a:r>
            <a:r>
              <a:rPr lang="en-US" sz="1600" dirty="0" smtClean="0">
                <a:latin typeface="Arial" panose="020B0604020202020204" pitchFamily="34" charset="0"/>
                <a:cs typeface="Arial" panose="020B0604020202020204" pitchFamily="34" charset="0"/>
              </a:rPr>
              <a:t>March 20, 2025</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1395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4088"/>
          </a:xfrm>
        </p:spPr>
        <p:txBody>
          <a:bodyPr>
            <a:noAutofit/>
          </a:bodyPr>
          <a:lstStyle/>
          <a:p>
            <a:r>
              <a:rPr lang="en-US" sz="3200" dirty="0" smtClean="0">
                <a:latin typeface="Arial" pitchFamily="34" charset="0"/>
                <a:cs typeface="Arial" pitchFamily="34" charset="0"/>
              </a:rPr>
              <a:t>Arguments in Defense of Clinicians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914400"/>
            <a:ext cx="8305800" cy="4998720"/>
          </a:xfrm>
        </p:spPr>
        <p:txBody>
          <a:bodyPr>
            <a:noAutofit/>
          </a:bodyPr>
          <a:lstStyle/>
          <a:p>
            <a:r>
              <a:rPr lang="en-US" sz="1800" dirty="0" smtClean="0">
                <a:latin typeface="Arial" pitchFamily="34" charset="0"/>
                <a:cs typeface="Arial" pitchFamily="34" charset="0"/>
              </a:rPr>
              <a:t>There is no present accepted consensus “standard of practice” for treating all forms of severe pain.</a:t>
            </a:r>
          </a:p>
          <a:p>
            <a:pPr lvl="1"/>
            <a:r>
              <a:rPr lang="en-US" sz="1600" dirty="0" smtClean="0">
                <a:latin typeface="Arial" pitchFamily="34" charset="0"/>
                <a:cs typeface="Arial" pitchFamily="34" charset="0"/>
              </a:rPr>
              <a:t>Certainly not CDC or Veterans Administration guidelines – regardless of whether State guidelines incorporate them, which some still do.</a:t>
            </a:r>
          </a:p>
          <a:p>
            <a:pPr lvl="1"/>
            <a:r>
              <a:rPr lang="en-US" sz="1600" dirty="0" smtClean="0">
                <a:latin typeface="Arial" pitchFamily="34" charset="0"/>
                <a:cs typeface="Arial" pitchFamily="34" charset="0"/>
              </a:rPr>
              <a:t>Any testimony relying on CDC, VA, or State guidelines can be challenged on science and ethical grounds (“first do no harm”).</a:t>
            </a:r>
          </a:p>
          <a:p>
            <a:pPr lvl="1"/>
            <a:r>
              <a:rPr lang="en-US" sz="1600" dirty="0" smtClean="0">
                <a:latin typeface="Arial" pitchFamily="34" charset="0"/>
                <a:cs typeface="Arial" pitchFamily="34" charset="0"/>
              </a:rPr>
              <a:t>US DEA has no published consensus “standard” that is supported by clinicians.</a:t>
            </a:r>
          </a:p>
          <a:p>
            <a:pPr lvl="1"/>
            <a:r>
              <a:rPr lang="en-US" sz="1600" dirty="0" smtClean="0">
                <a:latin typeface="Arial" pitchFamily="34" charset="0"/>
                <a:cs typeface="Arial" pitchFamily="34" charset="0"/>
              </a:rPr>
              <a:t>However, World Health Organization “Analgesic Ladder” offers a practical framework  for tailoring therapy to individual patient needs. </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800" dirty="0" smtClean="0">
                <a:latin typeface="Arial" pitchFamily="34" charset="0"/>
                <a:cs typeface="Arial" pitchFamily="34" charset="0"/>
              </a:rPr>
              <a:t>Even the diagnostic concept of “opioid use disorder” can be challenged.</a:t>
            </a:r>
          </a:p>
          <a:p>
            <a:pPr lvl="1"/>
            <a:r>
              <a:rPr lang="en-US" sz="1600" dirty="0" smtClean="0">
                <a:latin typeface="Arial" pitchFamily="34" charset="0"/>
                <a:cs typeface="Arial" pitchFamily="34" charset="0"/>
              </a:rPr>
              <a:t>The term originated with Diagnostic and Statistical Manual, Version 5.</a:t>
            </a:r>
          </a:p>
          <a:p>
            <a:pPr lvl="1"/>
            <a:r>
              <a:rPr lang="en-US" sz="1600" dirty="0" smtClean="0">
                <a:latin typeface="Arial" pitchFamily="34" charset="0"/>
                <a:cs typeface="Arial" pitchFamily="34" charset="0"/>
              </a:rPr>
              <a:t>DSM-5 was repudiated by National Institutes of Health before publication, on grounds of faulty field research. Since updated by DSM-5-TR (March 2022)</a:t>
            </a:r>
          </a:p>
          <a:p>
            <a:pPr lvl="1"/>
            <a:r>
              <a:rPr lang="en-US" sz="1600" dirty="0" smtClean="0">
                <a:latin typeface="Arial" pitchFamily="34" charset="0"/>
                <a:cs typeface="Arial" pitchFamily="34" charset="0"/>
              </a:rPr>
              <a:t>Continued use of “OUD” creates confusion in practice guidelines.</a:t>
            </a:r>
          </a:p>
          <a:p>
            <a:pPr lvl="2"/>
            <a:r>
              <a:rPr lang="en-US" sz="1400" dirty="0" smtClean="0">
                <a:latin typeface="Arial" pitchFamily="34" charset="0"/>
                <a:cs typeface="Arial" pitchFamily="34" charset="0"/>
              </a:rPr>
              <a:t>“OUD” improperly combines “Addiction”, “Tolerance” and “Dependence” but ignores “Pseudo Addiction”. </a:t>
            </a:r>
          </a:p>
          <a:p>
            <a:pPr lvl="2"/>
            <a:r>
              <a:rPr lang="en-US" sz="1400" b="1" dirty="0" smtClean="0">
                <a:solidFill>
                  <a:srgbClr val="FF0000"/>
                </a:solidFill>
                <a:latin typeface="Arial" pitchFamily="34" charset="0"/>
                <a:cs typeface="Arial" pitchFamily="34" charset="0"/>
              </a:rPr>
              <a:t>“OUD” diagnoses unfairly stigmatize chronic pain patients as addicts or potential addicts</a:t>
            </a:r>
            <a:r>
              <a:rPr lang="en-US" sz="1400" b="1" dirty="0" smtClean="0">
                <a:latin typeface="Arial" pitchFamily="34" charset="0"/>
                <a:cs typeface="Arial" pitchFamily="34" charset="0"/>
              </a:rPr>
              <a:t> </a:t>
            </a:r>
            <a:endParaRPr lang="en-US" sz="1100" b="1" dirty="0">
              <a:latin typeface="Arial" pitchFamily="34" charset="0"/>
              <a:cs typeface="Arial" pitchFamily="34" charset="0"/>
            </a:endParaRP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3232149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4480"/>
            <a:ext cx="8229600" cy="4389120"/>
          </a:xfrm>
        </p:spPr>
        <p:txBody>
          <a:bodyPr>
            <a:normAutofit fontScale="62500" lnSpcReduction="20000"/>
          </a:bodyPr>
          <a:lstStyle/>
          <a:p>
            <a:pPr lvl="0"/>
            <a:r>
              <a:rPr lang="en-US" dirty="0" smtClean="0">
                <a:latin typeface="Arial" pitchFamily="34" charset="0"/>
                <a:cs typeface="Arial" pitchFamily="34" charset="0"/>
              </a:rPr>
              <a:t>American </a:t>
            </a:r>
            <a:r>
              <a:rPr lang="en-US" dirty="0">
                <a:latin typeface="Arial" pitchFamily="34" charset="0"/>
                <a:cs typeface="Arial" pitchFamily="34" charset="0"/>
              </a:rPr>
              <a:t>Academy of Family Physicians,  “Frontline Physicians Call on Politicians to End Political Interference in Evidence Based Medicine”, May 15, 2019 </a:t>
            </a:r>
            <a:r>
              <a:rPr lang="en-US" u="sng" dirty="0">
                <a:latin typeface="Arial" pitchFamily="34" charset="0"/>
                <a:cs typeface="Arial" pitchFamily="34" charset="0"/>
                <a:hlinkClick r:id="rId2"/>
              </a:rPr>
              <a:t>https://www.aafp.org/news/media-center/more-statements/physicians-call-on-politicians-to-end-political-interference-in-the-delivery-of-evidence-based-medicine.html</a:t>
            </a: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a:p>
            <a:pPr lvl="0"/>
            <a:r>
              <a:rPr lang="en-US" dirty="0">
                <a:latin typeface="Arial" pitchFamily="34" charset="0"/>
                <a:cs typeface="Arial" pitchFamily="34" charset="0"/>
              </a:rPr>
              <a:t>Lawhern, RA, “An Indictment of Us Public Health Policy on Pain Management”  </a:t>
            </a:r>
            <a:r>
              <a:rPr lang="en-US" i="1" dirty="0">
                <a:latin typeface="Arial" pitchFamily="34" charset="0"/>
                <a:cs typeface="Arial" pitchFamily="34" charset="0"/>
              </a:rPr>
              <a:t>Clinical Medicine and Health Journal, </a:t>
            </a:r>
            <a:r>
              <a:rPr lang="en-US" dirty="0">
                <a:latin typeface="Arial" pitchFamily="34" charset="0"/>
                <a:cs typeface="Arial" pitchFamily="34" charset="0"/>
              </a:rPr>
              <a:t>Volume 04, Issue 06, November-December, 2024 Page No. 1031-1036, </a:t>
            </a:r>
            <a:r>
              <a:rPr lang="en-US" u="sng" dirty="0">
                <a:latin typeface="Arial" pitchFamily="34" charset="0"/>
                <a:cs typeface="Arial" pitchFamily="34" charset="0"/>
                <a:hlinkClick r:id="rId3"/>
              </a:rPr>
              <a:t>https://cmhrj.com/index.php/cmhrj/article/view/410/246</a:t>
            </a: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a:p>
            <a:pPr lvl="0"/>
            <a:r>
              <a:rPr lang="en-US" dirty="0">
                <a:latin typeface="Arial" pitchFamily="34" charset="0"/>
                <a:cs typeface="Arial" pitchFamily="34" charset="0"/>
              </a:rPr>
              <a:t>Richard A Lawhern PhD, “In Defense of Doctors Who Treat </a:t>
            </a:r>
            <a:r>
              <a:rPr lang="en-US" dirty="0" smtClean="0">
                <a:latin typeface="Arial" pitchFamily="34" charset="0"/>
                <a:cs typeface="Arial" pitchFamily="34" charset="0"/>
              </a:rPr>
              <a:t>Pain -- Questions </a:t>
            </a:r>
            <a:r>
              <a:rPr lang="en-US" dirty="0">
                <a:latin typeface="Arial" pitchFamily="34" charset="0"/>
                <a:cs typeface="Arial" pitchFamily="34" charset="0"/>
              </a:rPr>
              <a:t>and Answers for Judges, Juries... and Journalists”  Clinical Medicine and Health Research Journal (CMHRJ) </a:t>
            </a:r>
            <a:r>
              <a:rPr lang="en-US" dirty="0" err="1">
                <a:latin typeface="Arial" pitchFamily="34" charset="0"/>
                <a:cs typeface="Arial" pitchFamily="34" charset="0"/>
              </a:rPr>
              <a:t>Vol</a:t>
            </a:r>
            <a:r>
              <a:rPr lang="en-US" dirty="0">
                <a:latin typeface="Arial" pitchFamily="34" charset="0"/>
                <a:cs typeface="Arial" pitchFamily="34" charset="0"/>
              </a:rPr>
              <a:t> 4, Issue 4, July-August 2024, PP 987-989, </a:t>
            </a:r>
            <a:r>
              <a:rPr lang="en-US" u="sng" dirty="0">
                <a:latin typeface="Arial" pitchFamily="34" charset="0"/>
                <a:cs typeface="Arial" pitchFamily="34" charset="0"/>
                <a:hlinkClick r:id="rId4"/>
              </a:rPr>
              <a:t>https://cmhrj.com/index.php/cmhrj/article/view/379/233</a:t>
            </a: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a:p>
            <a:r>
              <a:rPr lang="en-US" dirty="0">
                <a:latin typeface="Arial" pitchFamily="34" charset="0"/>
                <a:cs typeface="Arial" pitchFamily="34" charset="0"/>
              </a:rPr>
              <a:t>L. Joseph Parker MD, “The Persecution of Pain Management Doctors”, </a:t>
            </a:r>
            <a:r>
              <a:rPr lang="en-US" i="1" dirty="0">
                <a:latin typeface="Arial" pitchFamily="34" charset="0"/>
                <a:cs typeface="Arial" pitchFamily="34" charset="0"/>
              </a:rPr>
              <a:t>Journal of Medicine, </a:t>
            </a:r>
            <a:r>
              <a:rPr lang="en-US" dirty="0">
                <a:latin typeface="Arial" pitchFamily="34" charset="0"/>
                <a:cs typeface="Arial" pitchFamily="34" charset="0"/>
              </a:rPr>
              <a:t> National Association of Medical Doctors, August 23, 2023  </a:t>
            </a:r>
            <a:r>
              <a:rPr lang="en-US" b="1" u="sng" dirty="0">
                <a:latin typeface="Arial" pitchFamily="34" charset="0"/>
                <a:cs typeface="Arial" pitchFamily="34" charset="0"/>
                <a:hlinkClick r:id="rId5"/>
              </a:rPr>
              <a:t>https://www.namd.org/journal-of-medicine/3104-the-persecution-of-pain-management-doctors.html</a:t>
            </a:r>
            <a:endParaRPr lang="en-US" dirty="0">
              <a:latin typeface="Arial" pitchFamily="34" charset="0"/>
              <a:cs typeface="Arial" pitchFamily="34" charset="0"/>
            </a:endParaRP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5" name="Title 1"/>
          <p:cNvSpPr>
            <a:spLocks noGrp="1"/>
          </p:cNvSpPr>
          <p:nvPr>
            <p:ph type="title"/>
          </p:nvPr>
        </p:nvSpPr>
        <p:spPr>
          <a:xfrm>
            <a:off x="457200" y="438912"/>
            <a:ext cx="8229600" cy="704088"/>
          </a:xfrm>
        </p:spPr>
        <p:txBody>
          <a:bodyPr>
            <a:noAutofit/>
          </a:bodyPr>
          <a:lstStyle/>
          <a:p>
            <a:r>
              <a:rPr lang="en-US" sz="3200" dirty="0" smtClean="0"/>
              <a:t>Hundreds of Papers Contradict CDC Guidelines</a:t>
            </a:r>
            <a:br>
              <a:rPr lang="en-US" sz="3200" dirty="0" smtClean="0"/>
            </a:br>
            <a:r>
              <a:rPr lang="en-US" sz="3200" dirty="0"/>
              <a:t> </a:t>
            </a:r>
            <a:r>
              <a:rPr lang="en-US" sz="3200" dirty="0" smtClean="0"/>
              <a:t>   </a:t>
            </a:r>
            <a:r>
              <a:rPr lang="en-US" sz="2000" dirty="0" smtClean="0">
                <a:latin typeface="Arial" pitchFamily="34" charset="0"/>
                <a:cs typeface="Arial" pitchFamily="34" charset="0"/>
              </a:rPr>
              <a:t>If you read nothing else, read these:</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4805216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27888"/>
          </a:xfrm>
        </p:spPr>
        <p:txBody>
          <a:bodyPr>
            <a:normAutofit fontScale="90000"/>
          </a:bodyPr>
          <a:lstStyle/>
          <a:p>
            <a:r>
              <a:rPr lang="en-US" sz="3600" dirty="0" smtClean="0"/>
              <a:t>Understanding Medical Definitions</a:t>
            </a:r>
            <a:r>
              <a:rPr lang="en-US" dirty="0"/>
              <a:t> </a:t>
            </a:r>
            <a:r>
              <a:rPr lang="en-US" sz="2000" dirty="0"/>
              <a:t/>
            </a:r>
            <a:br>
              <a:rPr lang="en-US" sz="2000" dirty="0"/>
            </a:br>
            <a:r>
              <a:rPr lang="en-US" sz="2000" dirty="0" smtClean="0"/>
              <a:t>       </a:t>
            </a:r>
            <a:r>
              <a:rPr lang="en-US" sz="2200" dirty="0" smtClean="0"/>
              <a:t>- Arguing Your Case Before Jurors or Boards</a:t>
            </a:r>
            <a:endParaRPr lang="en-US" sz="2000" dirty="0"/>
          </a:p>
        </p:txBody>
      </p:sp>
      <p:sp>
        <p:nvSpPr>
          <p:cNvPr id="3" name="Content Placeholder 2"/>
          <p:cNvSpPr>
            <a:spLocks noGrp="1"/>
          </p:cNvSpPr>
          <p:nvPr>
            <p:ph idx="1"/>
          </p:nvPr>
        </p:nvSpPr>
        <p:spPr>
          <a:xfrm>
            <a:off x="457200" y="1066800"/>
            <a:ext cx="8229600" cy="4389120"/>
          </a:xfrm>
        </p:spPr>
        <p:txBody>
          <a:bodyPr>
            <a:noAutofit/>
          </a:bodyPr>
          <a:lstStyle/>
          <a:p>
            <a:r>
              <a:rPr lang="en-US" sz="1800" dirty="0" smtClean="0">
                <a:latin typeface="Arial" pitchFamily="34" charset="0"/>
                <a:cs typeface="Arial" pitchFamily="34" charset="0"/>
              </a:rPr>
              <a:t>Dependence is a purely physical outcome, </a:t>
            </a:r>
            <a:r>
              <a:rPr lang="en-US" sz="1800" dirty="0" smtClean="0">
                <a:solidFill>
                  <a:srgbClr val="FF0000"/>
                </a:solidFill>
                <a:latin typeface="Arial" pitchFamily="34" charset="0"/>
                <a:cs typeface="Arial" pitchFamily="34" charset="0"/>
              </a:rPr>
              <a:t>unrelated to addiction</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 </a:t>
            </a:r>
          </a:p>
          <a:p>
            <a:pPr lvl="1"/>
            <a:r>
              <a:rPr lang="en-US" sz="1600" dirty="0" smtClean="0">
                <a:latin typeface="Arial" pitchFamily="34" charset="0"/>
                <a:cs typeface="Arial" pitchFamily="34" charset="0"/>
              </a:rPr>
              <a:t>Patients suffer withdrawal symptoms and breakthrough pain if opioids are tapered rapidly after prolonged use.</a:t>
            </a:r>
          </a:p>
          <a:p>
            <a:pPr lvl="1"/>
            <a:r>
              <a:rPr lang="en-US" sz="1600" dirty="0" smtClean="0">
                <a:latin typeface="Arial" pitchFamily="34" charset="0"/>
                <a:cs typeface="Arial" pitchFamily="34" charset="0"/>
              </a:rPr>
              <a:t>“Dependence” </a:t>
            </a:r>
            <a:r>
              <a:rPr lang="en-US" sz="1600" dirty="0" smtClean="0">
                <a:solidFill>
                  <a:srgbClr val="FF0000"/>
                </a:solidFill>
                <a:latin typeface="Arial" pitchFamily="34" charset="0"/>
                <a:cs typeface="Arial" pitchFamily="34" charset="0"/>
              </a:rPr>
              <a:t>does not signal near-term or higher risk </a:t>
            </a:r>
            <a:r>
              <a:rPr lang="en-US" sz="1600" dirty="0" smtClean="0">
                <a:latin typeface="Arial" pitchFamily="34" charset="0"/>
                <a:cs typeface="Arial" pitchFamily="34" charset="0"/>
              </a:rPr>
              <a:t>of addiction!</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800" dirty="0" smtClean="0">
                <a:latin typeface="Arial" pitchFamily="34" charset="0"/>
                <a:cs typeface="Arial" pitchFamily="34" charset="0"/>
              </a:rPr>
              <a:t>Tolerance -- patients may need higher doses over time, to generate the same benefits in pain relief.  This is an expected and manageable physical outcome of treatment.</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Addiction is </a:t>
            </a:r>
            <a:r>
              <a:rPr lang="en-US" sz="1800" dirty="0" smtClean="0">
                <a:solidFill>
                  <a:srgbClr val="FF0000"/>
                </a:solidFill>
                <a:latin typeface="Arial" pitchFamily="34" charset="0"/>
                <a:cs typeface="Arial" pitchFamily="34" charset="0"/>
              </a:rPr>
              <a:t>different</a:t>
            </a:r>
            <a:r>
              <a:rPr lang="en-US" sz="1800" dirty="0" smtClean="0">
                <a:latin typeface="Arial" pitchFamily="34" charset="0"/>
                <a:cs typeface="Arial" pitchFamily="34" charset="0"/>
              </a:rPr>
              <a:t>:  a compulsive pattern of uncontrollable substance use despite negative consequences known to the user.</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Pseudo Addiction is a disorder </a:t>
            </a:r>
            <a:r>
              <a:rPr lang="en-US" sz="1800" dirty="0" smtClean="0">
                <a:solidFill>
                  <a:srgbClr val="FF0000"/>
                </a:solidFill>
                <a:latin typeface="Arial" pitchFamily="34" charset="0"/>
                <a:cs typeface="Arial" pitchFamily="34" charset="0"/>
              </a:rPr>
              <a:t>among clinicians </a:t>
            </a:r>
            <a:r>
              <a:rPr lang="en-US" sz="1800" dirty="0" smtClean="0">
                <a:latin typeface="Arial" pitchFamily="34" charset="0"/>
                <a:cs typeface="Arial" pitchFamily="34" charset="0"/>
              </a:rPr>
              <a:t>intimidated by hostile regulatory environment.</a:t>
            </a:r>
          </a:p>
          <a:p>
            <a:pPr lvl="1"/>
            <a:r>
              <a:rPr lang="en-US" sz="1600" dirty="0">
                <a:latin typeface="Arial" pitchFamily="34" charset="0"/>
                <a:cs typeface="Arial" pitchFamily="34" charset="0"/>
              </a:rPr>
              <a:t>P</a:t>
            </a:r>
            <a:r>
              <a:rPr lang="en-US" sz="1600" dirty="0" smtClean="0">
                <a:latin typeface="Arial" pitchFamily="34" charset="0"/>
                <a:cs typeface="Arial" pitchFamily="34" charset="0"/>
              </a:rPr>
              <a:t>redisposition to interpret any request for better pain relief as evidence of imminent addiction or possible shamming to obtain opioids for resale. </a:t>
            </a:r>
          </a:p>
          <a:p>
            <a:pPr lvl="1"/>
            <a:r>
              <a:rPr lang="en-US" sz="1600" dirty="0" smtClean="0">
                <a:latin typeface="Arial" pitchFamily="34" charset="0"/>
                <a:cs typeface="Arial" pitchFamily="34" charset="0"/>
              </a:rPr>
              <a:t>But addiction caused by treatment is very rare and unpredictable. </a:t>
            </a:r>
            <a:endParaRPr lang="en-US" sz="1600" dirty="0">
              <a:latin typeface="Arial" pitchFamily="34" charset="0"/>
              <a:cs typeface="Arial" pitchFamily="34" charset="0"/>
            </a:endParaRP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707186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4488"/>
            <a:ext cx="8229600" cy="667512"/>
          </a:xfrm>
        </p:spPr>
        <p:txBody>
          <a:bodyPr>
            <a:noAutofit/>
          </a:bodyPr>
          <a:lstStyle/>
          <a:p>
            <a:r>
              <a:rPr lang="en-US" sz="2800" b="1" dirty="0" smtClean="0"/>
              <a:t>Course Objectives for Doctors, Lawyers </a:t>
            </a:r>
            <a:r>
              <a:rPr lang="en-US" sz="2800" b="1" i="1" dirty="0" smtClean="0">
                <a:solidFill>
                  <a:srgbClr val="FF0000"/>
                </a:solidFill>
              </a:rPr>
              <a:t>and Witnesses</a:t>
            </a:r>
            <a:endParaRPr lang="en-US" sz="2800" b="1" i="1" dirty="0">
              <a:solidFill>
                <a:srgbClr val="FF0000"/>
              </a:solidFill>
            </a:endParaRPr>
          </a:p>
        </p:txBody>
      </p:sp>
      <p:sp>
        <p:nvSpPr>
          <p:cNvPr id="5" name="Content Placeholder 2"/>
          <p:cNvSpPr>
            <a:spLocks noGrp="1"/>
          </p:cNvSpPr>
          <p:nvPr>
            <p:ph idx="1"/>
          </p:nvPr>
        </p:nvSpPr>
        <p:spPr>
          <a:xfrm>
            <a:off x="381000" y="971251"/>
            <a:ext cx="8458200" cy="4724400"/>
          </a:xfrm>
        </p:spPr>
        <p:txBody>
          <a:bodyPr>
            <a:normAutofit fontScale="70000" lnSpcReduction="20000"/>
          </a:bodyPr>
          <a:lstStyle/>
          <a:p>
            <a:r>
              <a:rPr lang="en-US" dirty="0" smtClean="0">
                <a:latin typeface="Arial" pitchFamily="34" charset="0"/>
                <a:cs typeface="Arial" pitchFamily="34" charset="0"/>
              </a:rPr>
              <a:t>Avoid adversarial proceedings if possible. </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Understand </a:t>
            </a:r>
            <a:r>
              <a:rPr lang="en-US" b="1" dirty="0" smtClean="0">
                <a:latin typeface="Arial" pitchFamily="34" charset="0"/>
                <a:cs typeface="Arial" pitchFamily="34" charset="0"/>
              </a:rPr>
              <a:t>arguments</a:t>
            </a:r>
            <a:r>
              <a:rPr lang="en-US" dirty="0" smtClean="0">
                <a:latin typeface="Arial" pitchFamily="34" charset="0"/>
                <a:cs typeface="Arial" pitchFamily="34" charset="0"/>
              </a:rPr>
              <a:t> in defense of doctors - or patients - in adversarial proceedings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Understand current </a:t>
            </a:r>
            <a:r>
              <a:rPr lang="en-US" b="1" dirty="0" smtClean="0">
                <a:latin typeface="Arial" pitchFamily="34" charset="0"/>
                <a:cs typeface="Arial" pitchFamily="34" charset="0"/>
              </a:rPr>
              <a:t>legal contexts </a:t>
            </a:r>
            <a:r>
              <a:rPr lang="en-US" dirty="0" smtClean="0">
                <a:latin typeface="Arial" pitchFamily="34" charset="0"/>
                <a:cs typeface="Arial" pitchFamily="34" charset="0"/>
              </a:rPr>
              <a:t>for defending doctors</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sz="1900" dirty="0" smtClean="0">
                <a:latin typeface="Arial" pitchFamily="34" charset="0"/>
                <a:cs typeface="Arial" pitchFamily="34" charset="0"/>
              </a:rPr>
              <a:t>“</a:t>
            </a:r>
            <a:r>
              <a:rPr lang="en-US" sz="2100" dirty="0" smtClean="0">
                <a:latin typeface="Arial" pitchFamily="34" charset="0"/>
                <a:cs typeface="Arial" pitchFamily="34" charset="0"/>
              </a:rPr>
              <a:t>The Opioid Crisis in Three Charts” – as presented in an FDA listening session July 2024, and to the Office of the NIDA Director in October 2024 </a:t>
            </a:r>
            <a:br>
              <a:rPr lang="en-US" sz="2100" dirty="0" smtClean="0">
                <a:latin typeface="Arial" pitchFamily="34" charset="0"/>
                <a:cs typeface="Arial" pitchFamily="34" charset="0"/>
              </a:rPr>
            </a:br>
            <a:endParaRPr lang="en-US" sz="2100" dirty="0" smtClean="0">
              <a:latin typeface="Arial" pitchFamily="34" charset="0"/>
              <a:cs typeface="Arial" pitchFamily="34" charset="0"/>
            </a:endParaRPr>
          </a:p>
          <a:p>
            <a:pPr lvl="1"/>
            <a:r>
              <a:rPr lang="en-US" sz="2100" dirty="0" smtClean="0">
                <a:latin typeface="Arial" pitchFamily="34" charset="0"/>
                <a:cs typeface="Arial" pitchFamily="34" charset="0"/>
              </a:rPr>
              <a:t>Many additional sources and legal precedents</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dirty="0" smtClean="0">
                <a:latin typeface="Arial" pitchFamily="34" charset="0"/>
                <a:cs typeface="Arial" pitchFamily="34" charset="0"/>
              </a:rPr>
              <a:t>Understand </a:t>
            </a:r>
            <a:r>
              <a:rPr lang="en-US" b="1" dirty="0" smtClean="0">
                <a:latin typeface="Arial" pitchFamily="34" charset="0"/>
                <a:cs typeface="Arial" pitchFamily="34" charset="0"/>
              </a:rPr>
              <a:t>principles</a:t>
            </a:r>
            <a:r>
              <a:rPr lang="en-US" dirty="0" smtClean="0">
                <a:latin typeface="Arial" pitchFamily="34" charset="0"/>
                <a:cs typeface="Arial" pitchFamily="34" charset="0"/>
              </a:rPr>
              <a:t> from the clinical  and legal literature</a:t>
            </a:r>
            <a:br>
              <a:rPr lang="en-US" dirty="0" smtClean="0">
                <a:latin typeface="Arial" pitchFamily="34" charset="0"/>
                <a:cs typeface="Arial" pitchFamily="34" charset="0"/>
              </a:rPr>
            </a:br>
            <a:r>
              <a:rPr lang="en-US" sz="2000" dirty="0" smtClean="0">
                <a:latin typeface="Arial" pitchFamily="34" charset="0"/>
                <a:cs typeface="Arial" pitchFamily="34" charset="0"/>
              </a:rPr>
              <a:t> </a:t>
            </a:r>
            <a:endParaRPr lang="en-US" dirty="0" smtClean="0">
              <a:latin typeface="Arial" pitchFamily="34" charset="0"/>
              <a:cs typeface="Arial" pitchFamily="34" charset="0"/>
            </a:endParaRPr>
          </a:p>
          <a:p>
            <a:r>
              <a:rPr lang="en-US" dirty="0" smtClean="0">
                <a:latin typeface="Arial" pitchFamily="34" charset="0"/>
                <a:cs typeface="Arial" pitchFamily="34" charset="0"/>
              </a:rPr>
              <a:t>Understand </a:t>
            </a:r>
            <a:r>
              <a:rPr lang="en-US" b="1" dirty="0" smtClean="0">
                <a:latin typeface="Arial" pitchFamily="34" charset="0"/>
                <a:cs typeface="Arial" pitchFamily="34" charset="0"/>
              </a:rPr>
              <a:t>what qualifies </a:t>
            </a:r>
            <a:r>
              <a:rPr lang="en-US" dirty="0" smtClean="0">
                <a:latin typeface="Arial" pitchFamily="34" charset="0"/>
                <a:cs typeface="Arial" pitchFamily="34" charset="0"/>
              </a:rPr>
              <a:t>– or disqualifies – government or defense “expert witnesses”</a:t>
            </a:r>
            <a:br>
              <a:rPr lang="en-US" dirty="0" smtClean="0">
                <a:latin typeface="Arial" pitchFamily="34" charset="0"/>
                <a:cs typeface="Arial" pitchFamily="34" charset="0"/>
              </a:rPr>
            </a:br>
            <a:r>
              <a:rPr lang="en-US" sz="1800" dirty="0" smtClean="0">
                <a:latin typeface="Arial" pitchFamily="34" charset="0"/>
                <a:cs typeface="Arial" pitchFamily="34" charset="0"/>
              </a:rPr>
              <a:t> </a:t>
            </a:r>
            <a:r>
              <a:rPr lang="en-US" dirty="0" smtClean="0">
                <a:latin typeface="Arial" pitchFamily="34" charset="0"/>
                <a:cs typeface="Arial" pitchFamily="34" charset="0"/>
              </a:rPr>
              <a:t>  </a:t>
            </a:r>
          </a:p>
          <a:p>
            <a:r>
              <a:rPr lang="en-US" dirty="0" smtClean="0">
                <a:latin typeface="Arial" pitchFamily="34" charset="0"/>
                <a:cs typeface="Arial" pitchFamily="34" charset="0"/>
              </a:rPr>
              <a:t>Understand </a:t>
            </a:r>
            <a:r>
              <a:rPr lang="en-US" b="1" dirty="0" smtClean="0">
                <a:latin typeface="Arial" pitchFamily="34" charset="0"/>
                <a:cs typeface="Arial" pitchFamily="34" charset="0"/>
              </a:rPr>
              <a:t>published data </a:t>
            </a:r>
            <a:r>
              <a:rPr lang="en-US" dirty="0" smtClean="0">
                <a:latin typeface="Arial" pitchFamily="34" charset="0"/>
                <a:cs typeface="Arial" pitchFamily="34" charset="0"/>
              </a:rPr>
              <a:t>on accidental drug mortality and risk</a:t>
            </a:r>
          </a:p>
          <a:p>
            <a:pPr lvl="1"/>
            <a:r>
              <a:rPr lang="en-US" sz="2100" dirty="0" smtClean="0">
                <a:latin typeface="Arial" pitchFamily="34" charset="0"/>
                <a:cs typeface="Arial" pitchFamily="34" charset="0"/>
              </a:rPr>
              <a:t>Applicable to both court proceedings and State Boards</a:t>
            </a:r>
            <a:endParaRPr lang="en-US" sz="3300" dirty="0">
              <a:latin typeface="Arial" pitchFamily="34" charset="0"/>
              <a:cs typeface="Arial" pitchFamily="34" charset="0"/>
            </a:endParaRPr>
          </a:p>
        </p:txBody>
      </p:sp>
      <p:sp>
        <p:nvSpPr>
          <p:cNvPr id="6" name="TextBox 5"/>
          <p:cNvSpPr txBox="1"/>
          <p:nvPr/>
        </p:nvSpPr>
        <p:spPr>
          <a:xfrm>
            <a:off x="54102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2" name="TextBox 1"/>
          <p:cNvSpPr txBox="1"/>
          <p:nvPr/>
        </p:nvSpPr>
        <p:spPr>
          <a:xfrm>
            <a:off x="990600" y="5486400"/>
            <a:ext cx="4876800" cy="338554"/>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Course text in </a:t>
            </a:r>
            <a:r>
              <a:rPr lang="en-US" sz="1600" b="1" dirty="0">
                <a:solidFill>
                  <a:srgbClr val="FF0000"/>
                </a:solidFill>
                <a:latin typeface="Arial" pitchFamily="34" charset="0"/>
                <a:cs typeface="Arial" pitchFamily="34" charset="0"/>
              </a:rPr>
              <a:t>r</a:t>
            </a:r>
            <a:r>
              <a:rPr lang="en-US" sz="1600" b="1" dirty="0" smtClean="0">
                <a:solidFill>
                  <a:srgbClr val="FF0000"/>
                </a:solidFill>
                <a:latin typeface="Arial" pitchFamily="34" charset="0"/>
                <a:cs typeface="Arial" pitchFamily="34" charset="0"/>
              </a:rPr>
              <a:t>ed is especially important</a:t>
            </a:r>
            <a:endParaRPr lang="en-US" sz="1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7580809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04088"/>
          </a:xfrm>
        </p:spPr>
        <p:txBody>
          <a:bodyPr>
            <a:noAutofit/>
          </a:bodyPr>
          <a:lstStyle/>
          <a:p>
            <a:r>
              <a:rPr lang="en-US" sz="4400" dirty="0" smtClean="0"/>
              <a:t>What Is the WHO Analgesic Ladder?</a:t>
            </a:r>
            <a:endParaRPr lang="en-US" sz="4400" dirty="0"/>
          </a:p>
        </p:txBody>
      </p:sp>
      <p:sp>
        <p:nvSpPr>
          <p:cNvPr id="3" name="Content Placeholder 2"/>
          <p:cNvSpPr>
            <a:spLocks noGrp="1"/>
          </p:cNvSpPr>
          <p:nvPr>
            <p:ph idx="1"/>
          </p:nvPr>
        </p:nvSpPr>
        <p:spPr>
          <a:xfrm>
            <a:off x="457200" y="1066800"/>
            <a:ext cx="8229600" cy="5105400"/>
          </a:xfrm>
        </p:spPr>
        <p:txBody>
          <a:bodyPr>
            <a:normAutofit fontScale="70000" lnSpcReduction="20000"/>
          </a:bodyPr>
          <a:lstStyle/>
          <a:p>
            <a:r>
              <a:rPr lang="en-US" dirty="0">
                <a:latin typeface="Arial" pitchFamily="34" charset="0"/>
                <a:cs typeface="Arial" pitchFamily="34" charset="0"/>
              </a:rPr>
              <a:t>D</a:t>
            </a:r>
            <a:r>
              <a:rPr lang="en-US" dirty="0" smtClean="0">
                <a:latin typeface="Arial" pitchFamily="34" charset="0"/>
                <a:cs typeface="Arial" pitchFamily="34" charset="0"/>
              </a:rPr>
              <a:t>eveloped in 1984 for cancer pain, since expanded. Long taught in medical schools.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Treatment moves upward through four levels, adding or changing therapies until pain is managed with acceptable side effects</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Level 1: Non-Opioid Analgesics, NSAIDs for mild to moderate pain. 24-hour treatment rather than “as needed”.</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Level 2: “Weak” Opioids (Tramadol, Codeine) for persistent pain</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Level 3: “Strong” Opioids (Morphine, Hydromorphone, Methadone, Transdermal Patch) for moderate to severe pain</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Level 4:  Nerve block, Epidurals, PCA Pump, Spinal Stimulators for severe persistent pain.</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 Overlaid at each level:  “ajudivant” treatments, interventional pain medicine, treatments for anxiety or depression.</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Tailored to each individual patient on a “trial and observe” basis.</a:t>
            </a:r>
          </a:p>
          <a:p>
            <a:pPr lvl="1"/>
            <a:endParaRPr lang="en-US" dirty="0">
              <a:latin typeface="Arial" pitchFamily="34" charset="0"/>
              <a:cs typeface="Arial" pitchFamily="34" charset="0"/>
            </a:endParaRP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9683996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685800"/>
          </a:xfrm>
        </p:spPr>
        <p:txBody>
          <a:bodyPr>
            <a:normAutofit fontScale="90000"/>
          </a:bodyPr>
          <a:lstStyle/>
          <a:p>
            <a:pPr algn="ctr"/>
            <a:r>
              <a:rPr lang="en-US" dirty="0" smtClean="0"/>
              <a:t>Understanding The Evidence</a:t>
            </a:r>
            <a:endParaRPr lang="en-US" dirty="0"/>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9367355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96200" cy="627888"/>
          </a:xfrm>
        </p:spPr>
        <p:txBody>
          <a:bodyPr>
            <a:noAutofit/>
          </a:bodyPr>
          <a:lstStyle/>
          <a:p>
            <a:r>
              <a:rPr lang="en-US" sz="3600" dirty="0" smtClean="0"/>
              <a:t>The Following Evidence Is Known to Boards, DEA and Other Law Enforcement</a:t>
            </a:r>
            <a:endParaRPr lang="en-US" sz="3600" dirty="0"/>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r>
              <a:rPr lang="en-US" dirty="0" smtClean="0">
                <a:latin typeface="Arial" pitchFamily="34" charset="0"/>
                <a:cs typeface="Arial" pitchFamily="34" charset="0"/>
              </a:rPr>
              <a:t>Doctors over-prescribing to patients did not create and are not sustaining the US opioid crisis</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Patients in pain treatment and street addicts are different populations</a:t>
            </a:r>
          </a:p>
          <a:p>
            <a:pPr lvl="1"/>
            <a:r>
              <a:rPr lang="en-US" dirty="0" smtClean="0">
                <a:latin typeface="Arial" pitchFamily="34" charset="0"/>
                <a:cs typeface="Arial" pitchFamily="34" charset="0"/>
              </a:rPr>
              <a:t>Addicts are medically under-served;  </a:t>
            </a:r>
          </a:p>
          <a:p>
            <a:pPr lvl="2"/>
            <a:r>
              <a:rPr lang="en-US" dirty="0" smtClean="0">
                <a:latin typeface="Arial" pitchFamily="34" charset="0"/>
                <a:cs typeface="Arial" pitchFamily="34" charset="0"/>
              </a:rPr>
              <a:t>typical pain patient is a woman of middle age; </a:t>
            </a:r>
          </a:p>
          <a:p>
            <a:pPr lvl="2"/>
            <a:r>
              <a:rPr lang="en-US" dirty="0" smtClean="0">
                <a:latin typeface="Arial" pitchFamily="34" charset="0"/>
                <a:cs typeface="Arial" pitchFamily="34" charset="0"/>
              </a:rPr>
              <a:t>typical addict is a male in 30s, with a history of unemployment and no insurance.</a:t>
            </a:r>
          </a:p>
          <a:p>
            <a:pPr lvl="1"/>
            <a:r>
              <a:rPr lang="en-US" dirty="0" smtClean="0">
                <a:latin typeface="Arial" pitchFamily="34" charset="0"/>
                <a:cs typeface="Arial" pitchFamily="34" charset="0"/>
              </a:rPr>
              <a:t>Accidental drug mortality is now dominated by illicit fentanyl, often mixed with stimulants. </a:t>
            </a:r>
          </a:p>
          <a:p>
            <a:pPr lvl="1"/>
            <a:r>
              <a:rPr lang="en-US" dirty="0" smtClean="0">
                <a:latin typeface="Arial" pitchFamily="34" charset="0"/>
                <a:cs typeface="Arial" pitchFamily="34" charset="0"/>
              </a:rPr>
              <a:t>Hospital admissions for drug overdose are dominated by illegal drugs.</a:t>
            </a:r>
            <a:endParaRPr lang="en-US" sz="1700" dirty="0" smtClean="0">
              <a:latin typeface="Arial" pitchFamily="34" charset="0"/>
              <a:cs typeface="Arial" pitchFamily="34" charset="0"/>
            </a:endParaRPr>
          </a:p>
          <a:p>
            <a:pPr lvl="1"/>
            <a:r>
              <a:rPr lang="en-US" dirty="0" smtClean="0">
                <a:latin typeface="Arial" pitchFamily="34" charset="0"/>
                <a:cs typeface="Arial" pitchFamily="34" charset="0"/>
              </a:rPr>
              <a:t>Incidence of addiction caused by treatment is too small to measure accurately (~0.5% or less – possibly 0.1% or less).</a:t>
            </a:r>
            <a:endParaRPr lang="en-US" sz="1600" dirty="0" smtClean="0">
              <a:latin typeface="Arial" pitchFamily="34" charset="0"/>
              <a:cs typeface="Arial" pitchFamily="34" charset="0"/>
            </a:endParaRPr>
          </a:p>
          <a:p>
            <a:pPr lvl="1"/>
            <a:r>
              <a:rPr lang="en-US" sz="2300" dirty="0" smtClean="0">
                <a:latin typeface="Arial" pitchFamily="34" charset="0"/>
                <a:cs typeface="Arial" pitchFamily="34" charset="0"/>
              </a:rPr>
              <a:t>Great majority of accidental drug-related deaths involve multiple self-administered illegal drugs plus alcohol.</a:t>
            </a:r>
            <a:r>
              <a:rPr lang="en-US" sz="2200" dirty="0" smtClean="0">
                <a:latin typeface="Arial" pitchFamily="34" charset="0"/>
                <a:cs typeface="Arial" pitchFamily="34" charset="0"/>
              </a:rPr>
              <a:t/>
            </a:r>
            <a:br>
              <a:rPr lang="en-US" sz="2200" dirty="0" smtClean="0">
                <a:latin typeface="Arial" pitchFamily="34" charset="0"/>
                <a:cs typeface="Arial" pitchFamily="34" charset="0"/>
              </a:rPr>
            </a:br>
            <a:endParaRPr lang="en-US" sz="2200" dirty="0" smtClean="0">
              <a:latin typeface="Arial" pitchFamily="34" charset="0"/>
              <a:cs typeface="Arial" pitchFamily="34" charset="0"/>
            </a:endParaRPr>
          </a:p>
          <a:p>
            <a:pPr lvl="2"/>
            <a:r>
              <a:rPr lang="en-US" sz="2000" dirty="0" smtClean="0">
                <a:latin typeface="Arial" pitchFamily="34" charset="0"/>
                <a:cs typeface="Arial" pitchFamily="34" charset="0"/>
              </a:rPr>
              <a:t>Detected “prescription” drugs may be diverted, but are rarely </a:t>
            </a:r>
            <a:r>
              <a:rPr lang="en-US" sz="2000" dirty="0">
                <a:latin typeface="Arial" pitchFamily="34" charset="0"/>
                <a:cs typeface="Arial" pitchFamily="34" charset="0"/>
              </a:rPr>
              <a:t>prescribed to the decedent by a </a:t>
            </a:r>
            <a:r>
              <a:rPr lang="en-US" sz="2000" dirty="0" smtClean="0">
                <a:latin typeface="Arial" pitchFamily="34" charset="0"/>
                <a:cs typeface="Arial" pitchFamily="34" charset="0"/>
              </a:rPr>
              <a:t>doctor (Commonwealth of Massachusetts ~3%)</a:t>
            </a:r>
            <a:r>
              <a:rPr lang="en-US" sz="1900" dirty="0" smtClean="0">
                <a:latin typeface="Arial" pitchFamily="34" charset="0"/>
                <a:cs typeface="Arial" pitchFamily="34" charset="0"/>
              </a:rPr>
              <a:t>.</a:t>
            </a: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357587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4400" dirty="0" smtClean="0"/>
              <a:t>The Evidence:  Correlation vs. Cause</a:t>
            </a:r>
            <a:endParaRPr lang="en-US" sz="4400" dirty="0"/>
          </a:p>
        </p:txBody>
      </p:sp>
      <p:sp>
        <p:nvSpPr>
          <p:cNvPr id="3" name="Content Placeholder 2"/>
          <p:cNvSpPr>
            <a:spLocks noGrp="1"/>
          </p:cNvSpPr>
          <p:nvPr>
            <p:ph idx="1"/>
          </p:nvPr>
        </p:nvSpPr>
        <p:spPr>
          <a:xfrm>
            <a:off x="457200" y="1295400"/>
            <a:ext cx="8229600" cy="4389120"/>
          </a:xfrm>
        </p:spPr>
        <p:txBody>
          <a:bodyPr/>
          <a:lstStyle/>
          <a:p>
            <a:r>
              <a:rPr lang="en-US" dirty="0" smtClean="0">
                <a:latin typeface="Arial" pitchFamily="34" charset="0"/>
                <a:cs typeface="Arial" pitchFamily="34" charset="0"/>
              </a:rPr>
              <a:t>“Correlation is not cause” is a well known phrase.</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a:latin typeface="Arial" pitchFamily="34" charset="0"/>
                <a:cs typeface="Arial" pitchFamily="34" charset="0"/>
              </a:rPr>
              <a:t> </a:t>
            </a:r>
            <a:r>
              <a:rPr lang="en-US" dirty="0" smtClean="0">
                <a:latin typeface="Arial" pitchFamily="34" charset="0"/>
                <a:cs typeface="Arial" pitchFamily="34" charset="0"/>
              </a:rPr>
              <a:t>The reverse is not as familiar:  “Without correlation, there can be no cause-and-effect”.</a:t>
            </a:r>
          </a:p>
          <a:p>
            <a:pPr marL="0" indent="0">
              <a:buNone/>
            </a:pPr>
            <a:r>
              <a:rPr lang="en-US" dirty="0" smtClean="0">
                <a:latin typeface="Arial" pitchFamily="34" charset="0"/>
                <a:cs typeface="Arial" pitchFamily="34" charset="0"/>
              </a:rPr>
              <a:t> </a:t>
            </a:r>
          </a:p>
          <a:p>
            <a:r>
              <a:rPr lang="en-US" dirty="0" smtClean="0">
                <a:latin typeface="Arial" pitchFamily="34" charset="0"/>
                <a:cs typeface="Arial" pitchFamily="34" charset="0"/>
              </a:rPr>
              <a:t>There is no correlation between rates of prescribing versus rates of opioid overdose on either a State-By-State or </a:t>
            </a:r>
            <a:r>
              <a:rPr lang="en-US" dirty="0">
                <a:latin typeface="Arial" pitchFamily="34" charset="0"/>
                <a:cs typeface="Arial" pitchFamily="34" charset="0"/>
              </a:rPr>
              <a:t>N</a:t>
            </a:r>
            <a:r>
              <a:rPr lang="en-US" dirty="0" smtClean="0">
                <a:latin typeface="Arial" pitchFamily="34" charset="0"/>
                <a:cs typeface="Arial" pitchFamily="34" charset="0"/>
              </a:rPr>
              <a:t>ational basis. </a:t>
            </a:r>
            <a:endParaRPr lang="en-US" sz="1800" dirty="0">
              <a:latin typeface="Arial" pitchFamily="34" charset="0"/>
              <a:cs typeface="Arial" pitchFamily="34" charset="0"/>
            </a:endParaRPr>
          </a:p>
        </p:txBody>
      </p:sp>
      <p:sp>
        <p:nvSpPr>
          <p:cNvPr id="4" name="TextBox 3"/>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1475435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762000"/>
          </a:xfrm>
        </p:spPr>
        <p:txBody>
          <a:bodyPr>
            <a:normAutofit fontScale="90000"/>
          </a:bodyPr>
          <a:lstStyle/>
          <a:p>
            <a:r>
              <a:rPr lang="en-US" sz="4400" dirty="0" smtClean="0"/>
              <a:t>The Concept of Correlation vs</a:t>
            </a:r>
            <a:r>
              <a:rPr lang="en-US" sz="4400" dirty="0"/>
              <a:t>.</a:t>
            </a:r>
            <a:r>
              <a:rPr lang="en-US" sz="4400" dirty="0" smtClean="0"/>
              <a:t> Cause</a:t>
            </a:r>
            <a:endParaRPr lang="en-US" sz="4400" dirty="0"/>
          </a:p>
        </p:txBody>
      </p:sp>
      <p:cxnSp>
        <p:nvCxnSpPr>
          <p:cNvPr id="6" name="Straight Connector 5"/>
          <p:cNvCxnSpPr/>
          <p:nvPr/>
        </p:nvCxnSpPr>
        <p:spPr>
          <a:xfrm>
            <a:off x="1600200" y="1676400"/>
            <a:ext cx="0" cy="3505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71600" y="4953000"/>
            <a:ext cx="66294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76400" y="1447800"/>
            <a:ext cx="3568156" cy="369332"/>
          </a:xfrm>
          <a:prstGeom prst="rect">
            <a:avLst/>
          </a:prstGeom>
          <a:noFill/>
        </p:spPr>
        <p:txBody>
          <a:bodyPr wrap="none" rtlCol="0">
            <a:spAutoFit/>
          </a:bodyPr>
          <a:lstStyle/>
          <a:p>
            <a:r>
              <a:rPr lang="en-US" dirty="0" smtClean="0">
                <a:latin typeface="Arial" pitchFamily="34" charset="0"/>
                <a:cs typeface="Arial" pitchFamily="34" charset="0"/>
              </a:rPr>
              <a:t>Variable  “Y” = </a:t>
            </a:r>
            <a:r>
              <a:rPr lang="en-US" dirty="0">
                <a:latin typeface="Arial" pitchFamily="34" charset="0"/>
                <a:cs typeface="Arial" pitchFamily="34" charset="0"/>
              </a:rPr>
              <a:t>A</a:t>
            </a:r>
            <a:r>
              <a:rPr lang="en-US" dirty="0" smtClean="0">
                <a:latin typeface="Arial" pitchFamily="34" charset="0"/>
                <a:cs typeface="Arial" pitchFamily="34" charset="0"/>
              </a:rPr>
              <a:t>n Asserted Effect</a:t>
            </a:r>
            <a:endParaRPr lang="en-US" dirty="0">
              <a:latin typeface="Arial" pitchFamily="34" charset="0"/>
              <a:cs typeface="Arial" pitchFamily="34" charset="0"/>
            </a:endParaRPr>
          </a:p>
        </p:txBody>
      </p:sp>
      <p:sp>
        <p:nvSpPr>
          <p:cNvPr id="10" name="TextBox 9"/>
          <p:cNvSpPr txBox="1"/>
          <p:nvPr/>
        </p:nvSpPr>
        <p:spPr>
          <a:xfrm>
            <a:off x="3545418" y="5040868"/>
            <a:ext cx="3623749" cy="369332"/>
          </a:xfrm>
          <a:prstGeom prst="rect">
            <a:avLst/>
          </a:prstGeom>
          <a:noFill/>
        </p:spPr>
        <p:txBody>
          <a:bodyPr wrap="none" rtlCol="0">
            <a:spAutoFit/>
          </a:bodyPr>
          <a:lstStyle/>
          <a:p>
            <a:r>
              <a:rPr lang="en-US" dirty="0" smtClean="0">
                <a:latin typeface="Arial" pitchFamily="34" charset="0"/>
                <a:cs typeface="Arial" pitchFamily="34" charset="0"/>
              </a:rPr>
              <a:t>Variable  “X” = A Proposed Cause</a:t>
            </a:r>
            <a:endParaRPr lang="en-US" dirty="0">
              <a:latin typeface="Arial" pitchFamily="34" charset="0"/>
              <a:cs typeface="Arial" pitchFamily="34" charset="0"/>
            </a:endParaRPr>
          </a:p>
        </p:txBody>
      </p:sp>
      <p:cxnSp>
        <p:nvCxnSpPr>
          <p:cNvPr id="12" name="Straight Connector 11"/>
          <p:cNvCxnSpPr/>
          <p:nvPr/>
        </p:nvCxnSpPr>
        <p:spPr>
          <a:xfrm>
            <a:off x="2362200" y="4876800"/>
            <a:ext cx="0" cy="16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19600" y="4865132"/>
            <a:ext cx="0" cy="16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33800" y="4876800"/>
            <a:ext cx="0" cy="16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29200" y="4876800"/>
            <a:ext cx="0" cy="16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4876800"/>
            <a:ext cx="0" cy="16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4876800"/>
            <a:ext cx="0" cy="16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96000" y="4876800"/>
            <a:ext cx="0" cy="16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81800" y="4876800"/>
            <a:ext cx="0" cy="16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447800" y="43434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47800" y="3733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47800" y="3135868"/>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47800" y="259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47800" y="1981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17270" y="2819400"/>
            <a:ext cx="273730" cy="369332"/>
          </a:xfrm>
          <a:prstGeom prst="rect">
            <a:avLst/>
          </a:prstGeom>
          <a:noFill/>
        </p:spPr>
        <p:txBody>
          <a:bodyPr wrap="square" rtlCol="0">
            <a:spAutoFit/>
          </a:bodyPr>
          <a:lstStyle/>
          <a:p>
            <a:r>
              <a:rPr lang="en-US" dirty="0" smtClean="0"/>
              <a:t>*</a:t>
            </a:r>
          </a:p>
        </p:txBody>
      </p:sp>
      <p:sp>
        <p:nvSpPr>
          <p:cNvPr id="33" name="TextBox 32"/>
          <p:cNvSpPr txBox="1"/>
          <p:nvPr/>
        </p:nvSpPr>
        <p:spPr>
          <a:xfrm>
            <a:off x="4145870" y="2590800"/>
            <a:ext cx="273730" cy="369332"/>
          </a:xfrm>
          <a:prstGeom prst="rect">
            <a:avLst/>
          </a:prstGeom>
          <a:noFill/>
        </p:spPr>
        <p:txBody>
          <a:bodyPr wrap="square" rtlCol="0">
            <a:spAutoFit/>
          </a:bodyPr>
          <a:lstStyle/>
          <a:p>
            <a:r>
              <a:rPr lang="en-US" dirty="0" smtClean="0"/>
              <a:t>*</a:t>
            </a:r>
          </a:p>
        </p:txBody>
      </p:sp>
      <p:sp>
        <p:nvSpPr>
          <p:cNvPr id="34" name="TextBox 33"/>
          <p:cNvSpPr txBox="1"/>
          <p:nvPr/>
        </p:nvSpPr>
        <p:spPr>
          <a:xfrm>
            <a:off x="3276600" y="3048000"/>
            <a:ext cx="273730" cy="369332"/>
          </a:xfrm>
          <a:prstGeom prst="rect">
            <a:avLst/>
          </a:prstGeom>
          <a:noFill/>
        </p:spPr>
        <p:txBody>
          <a:bodyPr wrap="square" rtlCol="0">
            <a:spAutoFit/>
          </a:bodyPr>
          <a:lstStyle/>
          <a:p>
            <a:r>
              <a:rPr lang="en-US" dirty="0" smtClean="0"/>
              <a:t>*</a:t>
            </a:r>
          </a:p>
        </p:txBody>
      </p:sp>
      <p:sp>
        <p:nvSpPr>
          <p:cNvPr id="35" name="TextBox 34"/>
          <p:cNvSpPr txBox="1"/>
          <p:nvPr/>
        </p:nvSpPr>
        <p:spPr>
          <a:xfrm>
            <a:off x="3124200" y="3581400"/>
            <a:ext cx="273730" cy="369332"/>
          </a:xfrm>
          <a:prstGeom prst="rect">
            <a:avLst/>
          </a:prstGeom>
          <a:noFill/>
        </p:spPr>
        <p:txBody>
          <a:bodyPr wrap="square" rtlCol="0">
            <a:spAutoFit/>
          </a:bodyPr>
          <a:lstStyle/>
          <a:p>
            <a:r>
              <a:rPr lang="en-US" dirty="0" smtClean="0"/>
              <a:t>*</a:t>
            </a:r>
          </a:p>
        </p:txBody>
      </p:sp>
      <p:sp>
        <p:nvSpPr>
          <p:cNvPr id="36" name="TextBox 35"/>
          <p:cNvSpPr txBox="1"/>
          <p:nvPr/>
        </p:nvSpPr>
        <p:spPr>
          <a:xfrm>
            <a:off x="2286000" y="4202668"/>
            <a:ext cx="273730" cy="369332"/>
          </a:xfrm>
          <a:prstGeom prst="rect">
            <a:avLst/>
          </a:prstGeom>
          <a:noFill/>
        </p:spPr>
        <p:txBody>
          <a:bodyPr wrap="square" rtlCol="0">
            <a:spAutoFit/>
          </a:bodyPr>
          <a:lstStyle/>
          <a:p>
            <a:r>
              <a:rPr lang="en-US" dirty="0" smtClean="0"/>
              <a:t>*</a:t>
            </a:r>
          </a:p>
        </p:txBody>
      </p:sp>
      <p:sp>
        <p:nvSpPr>
          <p:cNvPr id="37" name="TextBox 36"/>
          <p:cNvSpPr txBox="1"/>
          <p:nvPr/>
        </p:nvSpPr>
        <p:spPr>
          <a:xfrm>
            <a:off x="4526870" y="2438400"/>
            <a:ext cx="273730" cy="369332"/>
          </a:xfrm>
          <a:prstGeom prst="rect">
            <a:avLst/>
          </a:prstGeom>
          <a:noFill/>
        </p:spPr>
        <p:txBody>
          <a:bodyPr wrap="square" rtlCol="0">
            <a:spAutoFit/>
          </a:bodyPr>
          <a:lstStyle/>
          <a:p>
            <a:r>
              <a:rPr lang="en-US" dirty="0" smtClean="0"/>
              <a:t>*</a:t>
            </a:r>
          </a:p>
        </p:txBody>
      </p:sp>
      <p:sp>
        <p:nvSpPr>
          <p:cNvPr id="38" name="TextBox 37"/>
          <p:cNvSpPr txBox="1"/>
          <p:nvPr/>
        </p:nvSpPr>
        <p:spPr>
          <a:xfrm>
            <a:off x="5136470" y="2286000"/>
            <a:ext cx="273730" cy="369332"/>
          </a:xfrm>
          <a:prstGeom prst="rect">
            <a:avLst/>
          </a:prstGeom>
          <a:noFill/>
        </p:spPr>
        <p:txBody>
          <a:bodyPr wrap="square" rtlCol="0">
            <a:spAutoFit/>
          </a:bodyPr>
          <a:lstStyle/>
          <a:p>
            <a:r>
              <a:rPr lang="en-US" dirty="0" smtClean="0"/>
              <a:t>*</a:t>
            </a:r>
          </a:p>
        </p:txBody>
      </p:sp>
      <p:sp>
        <p:nvSpPr>
          <p:cNvPr id="39" name="TextBox 38"/>
          <p:cNvSpPr txBox="1"/>
          <p:nvPr/>
        </p:nvSpPr>
        <p:spPr>
          <a:xfrm>
            <a:off x="4069670" y="2971800"/>
            <a:ext cx="273730" cy="369332"/>
          </a:xfrm>
          <a:prstGeom prst="rect">
            <a:avLst/>
          </a:prstGeom>
          <a:noFill/>
        </p:spPr>
        <p:txBody>
          <a:bodyPr wrap="square" rtlCol="0">
            <a:spAutoFit/>
          </a:bodyPr>
          <a:lstStyle/>
          <a:p>
            <a:r>
              <a:rPr lang="en-US" dirty="0" smtClean="0"/>
              <a:t>*</a:t>
            </a:r>
          </a:p>
        </p:txBody>
      </p:sp>
      <p:sp>
        <p:nvSpPr>
          <p:cNvPr id="40" name="TextBox 39"/>
          <p:cNvSpPr txBox="1"/>
          <p:nvPr/>
        </p:nvSpPr>
        <p:spPr>
          <a:xfrm>
            <a:off x="5441270" y="2667000"/>
            <a:ext cx="273730" cy="369332"/>
          </a:xfrm>
          <a:prstGeom prst="rect">
            <a:avLst/>
          </a:prstGeom>
          <a:noFill/>
        </p:spPr>
        <p:txBody>
          <a:bodyPr wrap="square" rtlCol="0">
            <a:spAutoFit/>
          </a:bodyPr>
          <a:lstStyle/>
          <a:p>
            <a:r>
              <a:rPr lang="en-US" dirty="0" smtClean="0"/>
              <a:t>*</a:t>
            </a:r>
          </a:p>
        </p:txBody>
      </p:sp>
      <p:sp>
        <p:nvSpPr>
          <p:cNvPr id="41" name="TextBox 40"/>
          <p:cNvSpPr txBox="1"/>
          <p:nvPr/>
        </p:nvSpPr>
        <p:spPr>
          <a:xfrm>
            <a:off x="4222070" y="3124200"/>
            <a:ext cx="273730" cy="369332"/>
          </a:xfrm>
          <a:prstGeom prst="rect">
            <a:avLst/>
          </a:prstGeom>
          <a:noFill/>
        </p:spPr>
        <p:txBody>
          <a:bodyPr wrap="square" rtlCol="0">
            <a:spAutoFit/>
          </a:bodyPr>
          <a:lstStyle/>
          <a:p>
            <a:r>
              <a:rPr lang="en-US" dirty="0" smtClean="0"/>
              <a:t>*</a:t>
            </a:r>
          </a:p>
        </p:txBody>
      </p:sp>
      <p:sp>
        <p:nvSpPr>
          <p:cNvPr id="42" name="TextBox 41"/>
          <p:cNvSpPr txBox="1"/>
          <p:nvPr/>
        </p:nvSpPr>
        <p:spPr>
          <a:xfrm>
            <a:off x="5746070" y="2286000"/>
            <a:ext cx="273730" cy="369332"/>
          </a:xfrm>
          <a:prstGeom prst="rect">
            <a:avLst/>
          </a:prstGeom>
          <a:noFill/>
        </p:spPr>
        <p:txBody>
          <a:bodyPr wrap="square" rtlCol="0">
            <a:spAutoFit/>
          </a:bodyPr>
          <a:lstStyle/>
          <a:p>
            <a:r>
              <a:rPr lang="en-US" dirty="0" smtClean="0"/>
              <a:t>*</a:t>
            </a:r>
          </a:p>
        </p:txBody>
      </p:sp>
      <p:sp>
        <p:nvSpPr>
          <p:cNvPr id="43" name="TextBox 42"/>
          <p:cNvSpPr txBox="1"/>
          <p:nvPr/>
        </p:nvSpPr>
        <p:spPr>
          <a:xfrm>
            <a:off x="3810000" y="3276600"/>
            <a:ext cx="273730" cy="369332"/>
          </a:xfrm>
          <a:prstGeom prst="rect">
            <a:avLst/>
          </a:prstGeom>
          <a:noFill/>
        </p:spPr>
        <p:txBody>
          <a:bodyPr wrap="square" rtlCol="0">
            <a:spAutoFit/>
          </a:bodyPr>
          <a:lstStyle/>
          <a:p>
            <a:r>
              <a:rPr lang="en-US" dirty="0" smtClean="0"/>
              <a:t>*</a:t>
            </a:r>
          </a:p>
        </p:txBody>
      </p:sp>
      <p:sp>
        <p:nvSpPr>
          <p:cNvPr id="44" name="TextBox 43"/>
          <p:cNvSpPr txBox="1"/>
          <p:nvPr/>
        </p:nvSpPr>
        <p:spPr>
          <a:xfrm>
            <a:off x="6203270" y="2057400"/>
            <a:ext cx="273730" cy="369332"/>
          </a:xfrm>
          <a:prstGeom prst="rect">
            <a:avLst/>
          </a:prstGeom>
          <a:noFill/>
        </p:spPr>
        <p:txBody>
          <a:bodyPr wrap="square" rtlCol="0">
            <a:spAutoFit/>
          </a:bodyPr>
          <a:lstStyle/>
          <a:p>
            <a:r>
              <a:rPr lang="en-US" dirty="0" smtClean="0"/>
              <a:t>*</a:t>
            </a:r>
          </a:p>
        </p:txBody>
      </p:sp>
      <p:sp>
        <p:nvSpPr>
          <p:cNvPr id="45" name="TextBox 44"/>
          <p:cNvSpPr txBox="1"/>
          <p:nvPr/>
        </p:nvSpPr>
        <p:spPr>
          <a:xfrm>
            <a:off x="6431870" y="2438400"/>
            <a:ext cx="273730" cy="369332"/>
          </a:xfrm>
          <a:prstGeom prst="rect">
            <a:avLst/>
          </a:prstGeom>
          <a:noFill/>
        </p:spPr>
        <p:txBody>
          <a:bodyPr wrap="square" rtlCol="0">
            <a:spAutoFit/>
          </a:bodyPr>
          <a:lstStyle/>
          <a:p>
            <a:r>
              <a:rPr lang="en-US" dirty="0" smtClean="0"/>
              <a:t>*</a:t>
            </a:r>
          </a:p>
        </p:txBody>
      </p:sp>
      <p:sp>
        <p:nvSpPr>
          <p:cNvPr id="46" name="TextBox 45"/>
          <p:cNvSpPr txBox="1"/>
          <p:nvPr/>
        </p:nvSpPr>
        <p:spPr>
          <a:xfrm>
            <a:off x="6781800" y="2133600"/>
            <a:ext cx="273730" cy="369332"/>
          </a:xfrm>
          <a:prstGeom prst="rect">
            <a:avLst/>
          </a:prstGeom>
          <a:noFill/>
        </p:spPr>
        <p:txBody>
          <a:bodyPr wrap="square" rtlCol="0">
            <a:spAutoFit/>
          </a:bodyPr>
          <a:lstStyle/>
          <a:p>
            <a:r>
              <a:rPr lang="en-US" dirty="0" smtClean="0"/>
              <a:t>*</a:t>
            </a:r>
          </a:p>
        </p:txBody>
      </p:sp>
      <p:sp>
        <p:nvSpPr>
          <p:cNvPr id="48" name="Freeform 47"/>
          <p:cNvSpPr/>
          <p:nvPr/>
        </p:nvSpPr>
        <p:spPr>
          <a:xfrm>
            <a:off x="1642188" y="2090057"/>
            <a:ext cx="5352061" cy="2817845"/>
          </a:xfrm>
          <a:custGeom>
            <a:avLst/>
            <a:gdLst>
              <a:gd name="connsiteX0" fmla="*/ 0 w 5352061"/>
              <a:gd name="connsiteY0" fmla="*/ 2817845 h 2817845"/>
              <a:gd name="connsiteX1" fmla="*/ 550506 w 5352061"/>
              <a:gd name="connsiteY1" fmla="*/ 2230016 h 2817845"/>
              <a:gd name="connsiteX2" fmla="*/ 1054359 w 5352061"/>
              <a:gd name="connsiteY2" fmla="*/ 1856792 h 2817845"/>
              <a:gd name="connsiteX3" fmla="*/ 1819469 w 5352061"/>
              <a:gd name="connsiteY3" fmla="*/ 1380931 h 2817845"/>
              <a:gd name="connsiteX4" fmla="*/ 2407298 w 5352061"/>
              <a:gd name="connsiteY4" fmla="*/ 1082351 h 2817845"/>
              <a:gd name="connsiteX5" fmla="*/ 3041779 w 5352061"/>
              <a:gd name="connsiteY5" fmla="*/ 765110 h 2817845"/>
              <a:gd name="connsiteX6" fmla="*/ 3704253 w 5352061"/>
              <a:gd name="connsiteY6" fmla="*/ 541176 h 2817845"/>
              <a:gd name="connsiteX7" fmla="*/ 4432041 w 5352061"/>
              <a:gd name="connsiteY7" fmla="*/ 270588 h 2817845"/>
              <a:gd name="connsiteX8" fmla="*/ 5215812 w 5352061"/>
              <a:gd name="connsiteY8" fmla="*/ 55984 h 2817845"/>
              <a:gd name="connsiteX9" fmla="*/ 5346441 w 5352061"/>
              <a:gd name="connsiteY9" fmla="*/ 0 h 281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2061" h="2817845">
                <a:moveTo>
                  <a:pt x="0" y="2817845"/>
                </a:moveTo>
                <a:cubicBezTo>
                  <a:pt x="187390" y="2604018"/>
                  <a:pt x="374780" y="2390191"/>
                  <a:pt x="550506" y="2230016"/>
                </a:cubicBezTo>
                <a:cubicBezTo>
                  <a:pt x="726232" y="2069841"/>
                  <a:pt x="842865" y="1998306"/>
                  <a:pt x="1054359" y="1856792"/>
                </a:cubicBezTo>
                <a:cubicBezTo>
                  <a:pt x="1265853" y="1715278"/>
                  <a:pt x="1593979" y="1510004"/>
                  <a:pt x="1819469" y="1380931"/>
                </a:cubicBezTo>
                <a:cubicBezTo>
                  <a:pt x="2044959" y="1251858"/>
                  <a:pt x="2407298" y="1082351"/>
                  <a:pt x="2407298" y="1082351"/>
                </a:cubicBezTo>
                <a:cubicBezTo>
                  <a:pt x="2611016" y="979714"/>
                  <a:pt x="2825620" y="855306"/>
                  <a:pt x="3041779" y="765110"/>
                </a:cubicBezTo>
                <a:cubicBezTo>
                  <a:pt x="3257938" y="674914"/>
                  <a:pt x="3472543" y="623596"/>
                  <a:pt x="3704253" y="541176"/>
                </a:cubicBezTo>
                <a:cubicBezTo>
                  <a:pt x="3935963" y="458756"/>
                  <a:pt x="4180115" y="351453"/>
                  <a:pt x="4432041" y="270588"/>
                </a:cubicBezTo>
                <a:cubicBezTo>
                  <a:pt x="4683967" y="189723"/>
                  <a:pt x="5063412" y="101082"/>
                  <a:pt x="5215812" y="55984"/>
                </a:cubicBezTo>
                <a:cubicBezTo>
                  <a:pt x="5368212" y="10886"/>
                  <a:pt x="5357326" y="5443"/>
                  <a:pt x="534644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1371600" y="5486400"/>
            <a:ext cx="7696200" cy="830997"/>
          </a:xfrm>
          <a:prstGeom prst="rect">
            <a:avLst/>
          </a:prstGeom>
          <a:noFill/>
        </p:spPr>
        <p:txBody>
          <a:bodyPr wrap="square" rtlCol="0">
            <a:spAutoFit/>
          </a:bodyPr>
          <a:lstStyle/>
          <a:p>
            <a:r>
              <a:rPr lang="en-US" sz="1600" dirty="0" smtClean="0">
                <a:latin typeface="Arial" pitchFamily="34" charset="0"/>
                <a:cs typeface="Arial" pitchFamily="34" charset="0"/>
              </a:rPr>
              <a:t>- If “Y is related at all to X,” then data should be  “clumped” around a line.</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 Strength of relationship is shown by the “spread” of the data (R- Squared).</a:t>
            </a:r>
            <a:endParaRPr lang="en-US" sz="1600" dirty="0">
              <a:latin typeface="Arial" pitchFamily="34" charset="0"/>
              <a:cs typeface="Arial" pitchFamily="34" charset="0"/>
            </a:endParaRPr>
          </a:p>
        </p:txBody>
      </p:sp>
      <p:sp>
        <p:nvSpPr>
          <p:cNvPr id="50" name="TextBox 49"/>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cxnSp>
        <p:nvCxnSpPr>
          <p:cNvPr id="51" name="Straight Connector 50"/>
          <p:cNvCxnSpPr/>
          <p:nvPr/>
        </p:nvCxnSpPr>
        <p:spPr>
          <a:xfrm flipV="1">
            <a:off x="1600200" y="1676400"/>
            <a:ext cx="0" cy="3429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07870" y="2971800"/>
            <a:ext cx="273730" cy="369332"/>
          </a:xfrm>
          <a:prstGeom prst="rect">
            <a:avLst/>
          </a:prstGeom>
          <a:noFill/>
        </p:spPr>
        <p:txBody>
          <a:bodyPr wrap="square" rtlCol="0">
            <a:spAutoFit/>
          </a:bodyPr>
          <a:lstStyle/>
          <a:p>
            <a:r>
              <a:rPr lang="en-US" dirty="0" smtClean="0"/>
              <a:t>*</a:t>
            </a:r>
          </a:p>
        </p:txBody>
      </p:sp>
      <p:sp>
        <p:nvSpPr>
          <p:cNvPr id="55" name="TextBox 54"/>
          <p:cNvSpPr txBox="1"/>
          <p:nvPr/>
        </p:nvSpPr>
        <p:spPr>
          <a:xfrm>
            <a:off x="2743200" y="3581400"/>
            <a:ext cx="273730" cy="369332"/>
          </a:xfrm>
          <a:prstGeom prst="rect">
            <a:avLst/>
          </a:prstGeom>
          <a:noFill/>
        </p:spPr>
        <p:txBody>
          <a:bodyPr wrap="square" rtlCol="0">
            <a:spAutoFit/>
          </a:bodyPr>
          <a:lstStyle/>
          <a:p>
            <a:r>
              <a:rPr lang="en-US" dirty="0" smtClean="0"/>
              <a:t>*</a:t>
            </a:r>
          </a:p>
        </p:txBody>
      </p:sp>
      <p:sp>
        <p:nvSpPr>
          <p:cNvPr id="56" name="TextBox 55"/>
          <p:cNvSpPr txBox="1"/>
          <p:nvPr/>
        </p:nvSpPr>
        <p:spPr>
          <a:xfrm>
            <a:off x="4755470" y="3440668"/>
            <a:ext cx="273730" cy="369332"/>
          </a:xfrm>
          <a:prstGeom prst="rect">
            <a:avLst/>
          </a:prstGeom>
          <a:noFill/>
        </p:spPr>
        <p:txBody>
          <a:bodyPr wrap="square" rtlCol="0">
            <a:spAutoFit/>
          </a:bodyPr>
          <a:lstStyle/>
          <a:p>
            <a:r>
              <a:rPr lang="en-US" dirty="0" smtClean="0"/>
              <a:t>*</a:t>
            </a:r>
          </a:p>
        </p:txBody>
      </p:sp>
      <p:sp>
        <p:nvSpPr>
          <p:cNvPr id="57" name="TextBox 56"/>
          <p:cNvSpPr txBox="1"/>
          <p:nvPr/>
        </p:nvSpPr>
        <p:spPr>
          <a:xfrm>
            <a:off x="7239000" y="2466201"/>
            <a:ext cx="901209" cy="276999"/>
          </a:xfrm>
          <a:prstGeom prst="rect">
            <a:avLst/>
          </a:prstGeom>
          <a:noFill/>
        </p:spPr>
        <p:txBody>
          <a:bodyPr wrap="none" rtlCol="0">
            <a:spAutoFit/>
          </a:bodyPr>
          <a:lstStyle/>
          <a:p>
            <a:r>
              <a:rPr lang="en-US" sz="1200" dirty="0" smtClean="0">
                <a:latin typeface="Arial" pitchFamily="34" charset="0"/>
                <a:cs typeface="Arial" pitchFamily="34" charset="0"/>
              </a:rPr>
              <a:t>Data Point</a:t>
            </a:r>
            <a:endParaRPr lang="en-US" sz="1200" dirty="0">
              <a:latin typeface="Arial" pitchFamily="34" charset="0"/>
              <a:cs typeface="Arial" pitchFamily="34" charset="0"/>
            </a:endParaRPr>
          </a:p>
        </p:txBody>
      </p:sp>
      <p:cxnSp>
        <p:nvCxnSpPr>
          <p:cNvPr id="59" name="Straight Arrow Connector 58"/>
          <p:cNvCxnSpPr/>
          <p:nvPr/>
        </p:nvCxnSpPr>
        <p:spPr>
          <a:xfrm flipH="1" flipV="1">
            <a:off x="6721135" y="2590800"/>
            <a:ext cx="441665" cy="11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8391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762000"/>
          </a:xfrm>
        </p:spPr>
        <p:txBody>
          <a:bodyPr>
            <a:normAutofit/>
          </a:bodyPr>
          <a:lstStyle/>
          <a:p>
            <a:r>
              <a:rPr lang="en-US" sz="4400" dirty="0" smtClean="0"/>
              <a:t>The Evidence:  Correlation vs</a:t>
            </a:r>
            <a:r>
              <a:rPr lang="en-US" sz="4400" dirty="0"/>
              <a:t>.</a:t>
            </a:r>
            <a:r>
              <a:rPr lang="en-US" sz="4400" dirty="0" smtClean="0"/>
              <a:t> Cause</a:t>
            </a:r>
            <a:endParaRPr lang="en-US" sz="4400" dirty="0"/>
          </a:p>
        </p:txBody>
      </p:sp>
      <p:pic>
        <p:nvPicPr>
          <p:cNvPr id="1026" name="Picture 2" descr="C:\Users\Red\Documents\Chronic Pain and Opioids\Advocacy\Lobbying Package\Graphics\2016 Scatter Pl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305800" cy="5181600"/>
          </a:xfrm>
          <a:prstGeom prst="rect">
            <a:avLst/>
          </a:prstGeom>
          <a:blipFill dpi="0" rotWithShape="1">
            <a:blip r:embed="rId3">
              <a:alphaModFix amt="63000"/>
            </a:blip>
            <a:srcRect/>
            <a:tile tx="0" ty="0" sx="100000" sy="100000" flip="none" algn="tl"/>
          </a:blipFill>
          <a:effectLst>
            <a:glow rad="723900">
              <a:schemeClr val="accent1">
                <a:alpha val="40000"/>
              </a:schemeClr>
            </a:glow>
          </a:effectLst>
        </p:spPr>
      </p:pic>
      <p:sp>
        <p:nvSpPr>
          <p:cNvPr id="5" name="TextBox 4"/>
          <p:cNvSpPr txBox="1"/>
          <p:nvPr/>
        </p:nvSpPr>
        <p:spPr>
          <a:xfrm>
            <a:off x="822032" y="6174919"/>
            <a:ext cx="7712368" cy="369332"/>
          </a:xfrm>
          <a:prstGeom prst="rect">
            <a:avLst/>
          </a:prstGeom>
          <a:noFill/>
        </p:spPr>
        <p:txBody>
          <a:bodyPr wrap="none" rtlCol="0">
            <a:spAutoFit/>
          </a:bodyPr>
          <a:lstStyle/>
          <a:p>
            <a:r>
              <a:rPr lang="en-US" dirty="0" smtClean="0">
                <a:latin typeface="Arial" pitchFamily="34" charset="0"/>
                <a:cs typeface="Arial" pitchFamily="34" charset="0"/>
              </a:rPr>
              <a:t>US Overdose Deaths versus </a:t>
            </a:r>
            <a:r>
              <a:rPr lang="en-US" dirty="0">
                <a:latin typeface="Arial" pitchFamily="34" charset="0"/>
                <a:cs typeface="Arial" pitchFamily="34" charset="0"/>
              </a:rPr>
              <a:t> </a:t>
            </a:r>
            <a:r>
              <a:rPr lang="en-US" dirty="0" smtClean="0">
                <a:latin typeface="Arial" pitchFamily="34" charset="0"/>
                <a:cs typeface="Arial" pitchFamily="34" charset="0"/>
              </a:rPr>
              <a:t>Rates of Prescriptions, State by State 2016 </a:t>
            </a:r>
            <a:endParaRPr lang="en-US" dirty="0">
              <a:latin typeface="Arial" pitchFamily="34" charset="0"/>
              <a:cs typeface="Arial" pitchFamily="34" charset="0"/>
            </a:endParaRPr>
          </a:p>
        </p:txBody>
      </p:sp>
      <p:sp>
        <p:nvSpPr>
          <p:cNvPr id="7" name="TextBox 6"/>
          <p:cNvSpPr txBox="1"/>
          <p:nvPr/>
        </p:nvSpPr>
        <p:spPr>
          <a:xfrm>
            <a:off x="5257800" y="65810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6" name="TextBox 5"/>
          <p:cNvSpPr txBox="1"/>
          <p:nvPr/>
        </p:nvSpPr>
        <p:spPr>
          <a:xfrm>
            <a:off x="6019800" y="3581400"/>
            <a:ext cx="2373814" cy="338554"/>
          </a:xfrm>
          <a:prstGeom prst="rect">
            <a:avLst/>
          </a:prstGeom>
          <a:noFill/>
        </p:spPr>
        <p:txBody>
          <a:bodyPr wrap="square" rtlCol="0">
            <a:spAutoFit/>
          </a:bodyPr>
          <a:lstStyle/>
          <a:p>
            <a:r>
              <a:rPr lang="en-US" sz="1600" dirty="0" smtClean="0">
                <a:latin typeface="Arial" pitchFamily="34" charset="0"/>
                <a:cs typeface="Arial" pitchFamily="34" charset="0"/>
              </a:rPr>
              <a:t>Weak or no correlation</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953234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1" y="1219200"/>
            <a:ext cx="5523038" cy="4483408"/>
          </a:xfrm>
        </p:spPr>
      </p:pic>
      <p:sp>
        <p:nvSpPr>
          <p:cNvPr id="5" name="Title 1"/>
          <p:cNvSpPr>
            <a:spLocks noGrp="1"/>
          </p:cNvSpPr>
          <p:nvPr>
            <p:ph type="title"/>
          </p:nvPr>
        </p:nvSpPr>
        <p:spPr>
          <a:xfrm>
            <a:off x="533400" y="0"/>
            <a:ext cx="8382000" cy="762000"/>
          </a:xfrm>
        </p:spPr>
        <p:txBody>
          <a:bodyPr>
            <a:noAutofit/>
          </a:bodyPr>
          <a:lstStyle/>
          <a:p>
            <a:r>
              <a:rPr lang="en-US" sz="3200" dirty="0" smtClean="0"/>
              <a:t>More Evidence:  Prescribing vs. Overdose Deaths </a:t>
            </a:r>
            <a:endParaRPr lang="en-US" sz="1600" dirty="0"/>
          </a:p>
        </p:txBody>
      </p:sp>
      <p:sp>
        <p:nvSpPr>
          <p:cNvPr id="7" name="TextBox 6"/>
          <p:cNvSpPr txBox="1"/>
          <p:nvPr/>
        </p:nvSpPr>
        <p:spPr>
          <a:xfrm>
            <a:off x="685800" y="5867400"/>
            <a:ext cx="7467600" cy="369332"/>
          </a:xfrm>
          <a:prstGeom prst="rect">
            <a:avLst/>
          </a:prstGeom>
          <a:noFill/>
        </p:spPr>
        <p:txBody>
          <a:bodyPr wrap="square" rtlCol="0">
            <a:spAutoFit/>
          </a:bodyPr>
          <a:lstStyle/>
          <a:p>
            <a:r>
              <a:rPr lang="en-US" dirty="0" smtClean="0">
                <a:latin typeface="Arial" pitchFamily="34" charset="0"/>
                <a:cs typeface="Arial" pitchFamily="34" charset="0"/>
              </a:rPr>
              <a:t>US National Overdose Deaths vs. Opioid Volume Prescribed 2010-2019 </a:t>
            </a:r>
            <a:endParaRPr lang="en-US" dirty="0">
              <a:latin typeface="Arial" pitchFamily="34" charset="0"/>
              <a:cs typeface="Arial" pitchFamily="34" charset="0"/>
            </a:endParaRPr>
          </a:p>
        </p:txBody>
      </p:sp>
      <p:sp>
        <p:nvSpPr>
          <p:cNvPr id="8" name="TextBox 7"/>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2138840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3429000"/>
          </a:xfrm>
        </p:spPr>
        <p:txBody>
          <a:bodyPr>
            <a:normAutofit fontScale="92500" lnSpcReduction="20000"/>
          </a:bodyPr>
          <a:lstStyle/>
          <a:p>
            <a:pPr marL="0" indent="0">
              <a:buNone/>
            </a:pPr>
            <a:r>
              <a:rPr lang="en-US" dirty="0" smtClean="0"/>
              <a:t>               </a:t>
            </a:r>
            <a:r>
              <a:rPr lang="en-US" sz="2000" dirty="0" smtClean="0">
                <a:latin typeface="Arial" pitchFamily="34" charset="0"/>
                <a:cs typeface="Arial" pitchFamily="34" charset="0"/>
              </a:rPr>
              <a:t>Prescribed Volume in Morphine Milligram Equivalents</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Total Overdose Deaths</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Opioid Deaths From Other than Prescriptions</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Hospital Admissions for Opioid Overdose Treatment</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Opioid Deaths Involving Prescriptions</a:t>
            </a:r>
          </a:p>
          <a:p>
            <a:pPr marL="0" indent="0">
              <a:buNone/>
            </a:pPr>
            <a:r>
              <a:rPr lang="en-US" sz="2000" dirty="0" smtClean="0">
                <a:latin typeface="Arial" pitchFamily="34" charset="0"/>
                <a:cs typeface="Arial" pitchFamily="34" charset="0"/>
              </a:rPr>
              <a:t> </a:t>
            </a: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a:t>
            </a:r>
          </a:p>
          <a:p>
            <a:pPr marL="0" indent="0">
              <a:buNone/>
            </a:pPr>
            <a:r>
              <a:rPr lang="en-US" sz="2000" dirty="0">
                <a:latin typeface="Arial" pitchFamily="34" charset="0"/>
                <a:cs typeface="Arial" pitchFamily="34" charset="0"/>
              </a:rPr>
              <a:t> </a:t>
            </a:r>
            <a:r>
              <a:rPr lang="en-US" sz="2000" dirty="0" smtClean="0">
                <a:latin typeface="Arial" pitchFamily="34" charset="0"/>
                <a:cs typeface="Arial" pitchFamily="34" charset="0"/>
              </a:rPr>
              <a:t>                </a:t>
            </a:r>
          </a:p>
          <a:p>
            <a:pPr marL="0" indent="0">
              <a:buNone/>
            </a:pPr>
            <a:endParaRPr lang="en-US" dirty="0">
              <a:latin typeface="Arial" pitchFamily="34" charset="0"/>
              <a:cs typeface="Arial" pitchFamily="34" charset="0"/>
            </a:endParaRPr>
          </a:p>
        </p:txBody>
      </p:sp>
      <p:sp>
        <p:nvSpPr>
          <p:cNvPr id="5" name="Title 1"/>
          <p:cNvSpPr>
            <a:spLocks noGrp="1"/>
          </p:cNvSpPr>
          <p:nvPr>
            <p:ph type="title"/>
          </p:nvPr>
        </p:nvSpPr>
        <p:spPr>
          <a:xfrm>
            <a:off x="304800" y="228600"/>
            <a:ext cx="8382000" cy="762000"/>
          </a:xfrm>
        </p:spPr>
        <p:txBody>
          <a:bodyPr>
            <a:noAutofit/>
          </a:bodyPr>
          <a:lstStyle/>
          <a:p>
            <a:pPr algn="ctr"/>
            <a:r>
              <a:rPr lang="en-US" sz="3200" dirty="0" smtClean="0"/>
              <a:t>More Evidence:  Prescribing vs. Overdose Deaths</a:t>
            </a:r>
            <a:br>
              <a:rPr lang="en-US" sz="3200" dirty="0" smtClean="0"/>
            </a:br>
            <a:r>
              <a:rPr lang="en-US" sz="2000" i="1" dirty="0" smtClean="0"/>
              <a:t>Figure Legend (Top-Down) </a:t>
            </a:r>
            <a:endParaRPr lang="en-US" sz="1100" i="1" dirty="0"/>
          </a:p>
        </p:txBody>
      </p:sp>
      <p:cxnSp>
        <p:nvCxnSpPr>
          <p:cNvPr id="10" name="Straight Connector 9"/>
          <p:cNvCxnSpPr/>
          <p:nvPr/>
        </p:nvCxnSpPr>
        <p:spPr>
          <a:xfrm>
            <a:off x="533400" y="1524000"/>
            <a:ext cx="10668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2514600"/>
            <a:ext cx="10668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 y="19812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8065" y="35814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9600" y="3886200"/>
            <a:ext cx="8001000" cy="2246769"/>
          </a:xfrm>
          <a:prstGeom prst="rect">
            <a:avLst/>
          </a:prstGeom>
          <a:noFill/>
        </p:spPr>
        <p:txBody>
          <a:bodyPr wrap="square" rtlCol="0">
            <a:spAutoFit/>
          </a:bodyPr>
          <a:lstStyle/>
          <a:p>
            <a:pPr marL="285750" indent="-285750">
              <a:buFontTx/>
              <a:buChar char="-"/>
            </a:pPr>
            <a:r>
              <a:rPr lang="en-US" sz="2000" dirty="0" smtClean="0">
                <a:latin typeface="Arial" pitchFamily="34" charset="0"/>
                <a:cs typeface="Arial" pitchFamily="34" charset="0"/>
              </a:rPr>
              <a:t>Prescribing  volume dropped 55% over nine years</a:t>
            </a:r>
          </a:p>
          <a:p>
            <a:pPr marL="285750" indent="-285750">
              <a:buFontTx/>
              <a:buChar char="-"/>
            </a:pPr>
            <a:r>
              <a:rPr lang="en-US" sz="2000" dirty="0" smtClean="0">
                <a:latin typeface="Arial" pitchFamily="34" charset="0"/>
                <a:cs typeface="Arial" pitchFamily="34" charset="0"/>
              </a:rPr>
              <a:t>All opioid deaths rose ~100%</a:t>
            </a:r>
          </a:p>
          <a:p>
            <a:pPr marL="285750" indent="-285750">
              <a:buFontTx/>
              <a:buChar char="-"/>
            </a:pPr>
            <a:r>
              <a:rPr lang="en-US" sz="2000" dirty="0" smtClean="0">
                <a:latin typeface="Arial" pitchFamily="34" charset="0"/>
                <a:cs typeface="Arial" pitchFamily="34" charset="0"/>
              </a:rPr>
              <a:t>Prescription-involved opioid deaths were basically constant</a:t>
            </a:r>
          </a:p>
          <a:p>
            <a:pPr marL="285750" indent="-285750">
              <a:buFontTx/>
              <a:buChar char="-"/>
            </a:pPr>
            <a:r>
              <a:rPr lang="en-US" sz="2000" dirty="0" smtClean="0">
                <a:latin typeface="Arial" pitchFamily="34" charset="0"/>
                <a:cs typeface="Arial" pitchFamily="34" charset="0"/>
              </a:rPr>
              <a:t>Hospital admissions were dominated by illegal drugs</a:t>
            </a:r>
          </a:p>
          <a:p>
            <a:pPr marL="285750" indent="-285750">
              <a:buFontTx/>
              <a:buChar char="-"/>
            </a:pPr>
            <a:endParaRPr lang="en-US" sz="2000" dirty="0">
              <a:latin typeface="Arial" pitchFamily="34" charset="0"/>
              <a:cs typeface="Arial" pitchFamily="34" charset="0"/>
            </a:endParaRPr>
          </a:p>
          <a:p>
            <a:pPr marL="285750" indent="-285750">
              <a:buFontTx/>
              <a:buChar char="-"/>
            </a:pPr>
            <a:r>
              <a:rPr lang="en-US" sz="2000" dirty="0" smtClean="0">
                <a:latin typeface="Arial" pitchFamily="34" charset="0"/>
                <a:cs typeface="Arial" pitchFamily="34" charset="0"/>
              </a:rPr>
              <a:t>Negative correlation between prescribing volume and overdose deaths = </a:t>
            </a:r>
            <a:r>
              <a:rPr lang="en-US" sz="2000" dirty="0" smtClean="0">
                <a:solidFill>
                  <a:srgbClr val="FF0000"/>
                </a:solidFill>
                <a:latin typeface="Arial" pitchFamily="34" charset="0"/>
                <a:cs typeface="Arial" pitchFamily="34" charset="0"/>
              </a:rPr>
              <a:t>no  cause-and-effect relationship</a:t>
            </a:r>
            <a:endParaRPr lang="en-US" sz="2000" dirty="0">
              <a:solidFill>
                <a:srgbClr val="FF0000"/>
              </a:solidFill>
              <a:latin typeface="Arial" pitchFamily="34" charset="0"/>
              <a:cs typeface="Arial" pitchFamily="34" charset="0"/>
            </a:endParaRPr>
          </a:p>
        </p:txBody>
      </p:sp>
      <p:sp>
        <p:nvSpPr>
          <p:cNvPr id="24" name="TextBox 23"/>
          <p:cNvSpPr txBox="1"/>
          <p:nvPr/>
        </p:nvSpPr>
        <p:spPr>
          <a:xfrm>
            <a:off x="5486400" y="6400800"/>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cxnSp>
        <p:nvCxnSpPr>
          <p:cNvPr id="4" name="Straight Connector 3"/>
          <p:cNvCxnSpPr/>
          <p:nvPr/>
        </p:nvCxnSpPr>
        <p:spPr>
          <a:xfrm>
            <a:off x="571500" y="3048000"/>
            <a:ext cx="1033365"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7622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610600" cy="762000"/>
          </a:xfrm>
        </p:spPr>
        <p:txBody>
          <a:bodyPr>
            <a:noAutofit/>
          </a:bodyPr>
          <a:lstStyle/>
          <a:p>
            <a:r>
              <a:rPr lang="en-US" sz="3200" dirty="0" smtClean="0"/>
              <a:t>More Evidence:  Accidental Drug Overdose Deaths </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020961"/>
            <a:ext cx="7924800" cy="5008721"/>
          </a:xfrm>
          <a:prstGeom prst="rect">
            <a:avLst/>
          </a:prstGeom>
        </p:spPr>
      </p:pic>
      <p:sp>
        <p:nvSpPr>
          <p:cNvPr id="7" name="TextBox 6"/>
          <p:cNvSpPr txBox="1"/>
          <p:nvPr/>
        </p:nvSpPr>
        <p:spPr>
          <a:xfrm>
            <a:off x="54864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4203164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4389120"/>
          </a:xfrm>
        </p:spPr>
        <p:txBody>
          <a:bodyPr>
            <a:normAutofit fontScale="92500" lnSpcReduction="10000"/>
          </a:bodyPr>
          <a:lstStyle/>
          <a:p>
            <a:r>
              <a:rPr lang="en-US" dirty="0" smtClean="0">
                <a:latin typeface="Arial" pitchFamily="34" charset="0"/>
                <a:cs typeface="Arial" pitchFamily="34" charset="0"/>
              </a:rPr>
              <a:t>Highly dynamic changes -- exponential curve for 37 years</a:t>
            </a:r>
          </a:p>
          <a:p>
            <a:r>
              <a:rPr lang="en-US" dirty="0" smtClean="0">
                <a:latin typeface="Arial" pitchFamily="34" charset="0"/>
                <a:cs typeface="Arial" pitchFamily="34" charset="0"/>
              </a:rPr>
              <a:t>Eight contributing factors, with overlaps</a:t>
            </a:r>
          </a:p>
          <a:p>
            <a:r>
              <a:rPr lang="en-US" dirty="0" smtClean="0">
                <a:latin typeface="Arial" pitchFamily="34" charset="0"/>
                <a:cs typeface="Arial" pitchFamily="34" charset="0"/>
              </a:rPr>
              <a:t>“Prescription opioids” never contributed more than 22%, and currently appear in under 14% of mortality reports </a:t>
            </a:r>
            <a:r>
              <a:rPr lang="en-US" b="1" dirty="0" smtClean="0">
                <a:latin typeface="Arial" pitchFamily="34" charset="0"/>
                <a:cs typeface="Arial" pitchFamily="34" charset="0"/>
              </a:rPr>
              <a:t>[*]</a:t>
            </a:r>
          </a:p>
          <a:p>
            <a:r>
              <a:rPr lang="en-US" dirty="0" smtClean="0">
                <a:latin typeface="Arial" pitchFamily="34" charset="0"/>
                <a:cs typeface="Arial" pitchFamily="34" charset="0"/>
              </a:rPr>
              <a:t>Before 2018, “synthetic opioids” included both illegal and prescription Fentanyl –&gt; distorted mortality statistics</a:t>
            </a:r>
          </a:p>
          <a:p>
            <a:r>
              <a:rPr lang="en-US" dirty="0" smtClean="0">
                <a:latin typeface="Arial" pitchFamily="34" charset="0"/>
                <a:cs typeface="Arial" pitchFamily="34" charset="0"/>
              </a:rPr>
              <a:t>“Unspecified drugs” and “unspecified narcotics” contribute uncertainty in ~22% of drug-involved deaths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Prescription drugs appear at the margins of accidental overdose deaths… but have </a:t>
            </a:r>
            <a:r>
              <a:rPr lang="en-US" b="1" i="1" dirty="0" smtClean="0">
                <a:solidFill>
                  <a:srgbClr val="FF0000"/>
                </a:solidFill>
                <a:latin typeface="Arial" pitchFamily="34" charset="0"/>
                <a:cs typeface="Arial" pitchFamily="34" charset="0"/>
              </a:rPr>
              <a:t>never</a:t>
            </a:r>
            <a:r>
              <a:rPr lang="en-US"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dominated the crisis.</a:t>
            </a:r>
            <a:endParaRPr lang="en-US" dirty="0">
              <a:latin typeface="Arial" pitchFamily="34" charset="0"/>
              <a:cs typeface="Arial" pitchFamily="34" charset="0"/>
            </a:endParaRPr>
          </a:p>
        </p:txBody>
      </p:sp>
      <p:sp>
        <p:nvSpPr>
          <p:cNvPr id="4" name="Title 1"/>
          <p:cNvSpPr>
            <a:spLocks noGrp="1"/>
          </p:cNvSpPr>
          <p:nvPr>
            <p:ph type="title"/>
          </p:nvPr>
        </p:nvSpPr>
        <p:spPr>
          <a:xfrm>
            <a:off x="457200" y="152400"/>
            <a:ext cx="7848600" cy="762000"/>
          </a:xfrm>
        </p:spPr>
        <p:txBody>
          <a:bodyPr>
            <a:noAutofit/>
          </a:bodyPr>
          <a:lstStyle/>
          <a:p>
            <a:r>
              <a:rPr lang="en-US" sz="3200" dirty="0" smtClean="0"/>
              <a:t>Accidental Drug Overdose Deaths 1979-2016 </a:t>
            </a:r>
            <a:endParaRPr lang="en-US" sz="2000" dirty="0"/>
          </a:p>
        </p:txBody>
      </p:sp>
      <p:sp>
        <p:nvSpPr>
          <p:cNvPr id="5" name="TextBox 4"/>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2" name="TextBox 1"/>
          <p:cNvSpPr txBox="1"/>
          <p:nvPr/>
        </p:nvSpPr>
        <p:spPr>
          <a:xfrm>
            <a:off x="1143000" y="5562600"/>
            <a:ext cx="64008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  State Unintentional Drug Overdose  Reporting System, US CDC, 2024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545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89120"/>
          </a:xfrm>
        </p:spPr>
        <p:txBody>
          <a:bodyPr>
            <a:normAutofit fontScale="85000" lnSpcReduction="10000"/>
          </a:bodyPr>
          <a:lstStyle/>
          <a:p>
            <a:r>
              <a:rPr lang="en-US" dirty="0" smtClean="0">
                <a:latin typeface="Arial" pitchFamily="34" charset="0"/>
                <a:cs typeface="Arial" pitchFamily="34" charset="0"/>
              </a:rPr>
              <a:t>Help doctors avoid </a:t>
            </a:r>
            <a:r>
              <a:rPr lang="en-US" dirty="0">
                <a:latin typeface="Arial" pitchFamily="34" charset="0"/>
                <a:cs typeface="Arial" pitchFamily="34" charset="0"/>
              </a:rPr>
              <a:t>adversarial proceedings if </a:t>
            </a:r>
            <a:r>
              <a:rPr lang="en-US" dirty="0" smtClean="0">
                <a:latin typeface="Arial" pitchFamily="34" charset="0"/>
                <a:cs typeface="Arial" pitchFamily="34" charset="0"/>
              </a:rPr>
              <a:t>possible</a:t>
            </a:r>
            <a:br>
              <a:rPr lang="en-US" dirty="0" smtClean="0">
                <a:latin typeface="Arial" pitchFamily="34" charset="0"/>
                <a:cs typeface="Arial" pitchFamily="34" charset="0"/>
              </a:rPr>
            </a:br>
            <a:endParaRPr lang="en-US" dirty="0">
              <a:latin typeface="Arial" pitchFamily="34" charset="0"/>
              <a:cs typeface="Arial" pitchFamily="34" charset="0"/>
            </a:endParaRPr>
          </a:p>
          <a:p>
            <a:r>
              <a:rPr lang="en-US" dirty="0" smtClean="0">
                <a:latin typeface="Arial" pitchFamily="34" charset="0"/>
                <a:cs typeface="Arial" pitchFamily="34" charset="0"/>
              </a:rPr>
              <a:t>If proceedings are unavoidable, lawyers and doctors can prepare themselves and defense witnesses to be effective</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Defeat prosecutors and educate judges or Boards so cases are decided on fact not bias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Identify pre-trial </a:t>
            </a:r>
            <a:r>
              <a:rPr lang="en-US" dirty="0">
                <a:latin typeface="Arial" pitchFamily="34" charset="0"/>
                <a:cs typeface="Arial" pitchFamily="34" charset="0"/>
              </a:rPr>
              <a:t>e</a:t>
            </a:r>
            <a:r>
              <a:rPr lang="en-US" dirty="0" smtClean="0">
                <a:latin typeface="Arial" pitchFamily="34" charset="0"/>
                <a:cs typeface="Arial" pitchFamily="34" charset="0"/>
              </a:rPr>
              <a:t>xhibits for Board proceedings and points of argument or testimony for court proceedings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Help lawyers win cases and build their reputation and practice</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p:txBody>
      </p:sp>
      <p:sp>
        <p:nvSpPr>
          <p:cNvPr id="4" name="Title 1"/>
          <p:cNvSpPr>
            <a:spLocks noGrp="1"/>
          </p:cNvSpPr>
          <p:nvPr>
            <p:ph type="title"/>
          </p:nvPr>
        </p:nvSpPr>
        <p:spPr>
          <a:xfrm>
            <a:off x="457200" y="94488"/>
            <a:ext cx="8229600" cy="667512"/>
          </a:xfrm>
        </p:spPr>
        <p:txBody>
          <a:bodyPr>
            <a:noAutofit/>
          </a:bodyPr>
          <a:lstStyle/>
          <a:p>
            <a:r>
              <a:rPr lang="en-US" sz="3200" dirty="0" smtClean="0"/>
              <a:t>Course Objectives -2-</a:t>
            </a:r>
            <a:endParaRPr lang="en-US" sz="3200" i="1" dirty="0"/>
          </a:p>
        </p:txBody>
      </p:sp>
      <p:sp>
        <p:nvSpPr>
          <p:cNvPr id="6" name="TextBox 5"/>
          <p:cNvSpPr txBox="1"/>
          <p:nvPr/>
        </p:nvSpPr>
        <p:spPr>
          <a:xfrm>
            <a:off x="54102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888911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389120"/>
          </a:xfrm>
        </p:spPr>
        <p:txBody>
          <a:bodyPr>
            <a:normAutofit/>
          </a:bodyPr>
          <a:lstStyle/>
          <a:p>
            <a:r>
              <a:rPr lang="en-US" sz="2400" dirty="0" smtClean="0">
                <a:latin typeface="Arial" pitchFamily="34" charset="0"/>
                <a:cs typeface="Arial" pitchFamily="34" charset="0"/>
              </a:rPr>
              <a:t>CDC State Unintentional Drug Overdose Reporting System (SUDORS) 2020-2024</a:t>
            </a:r>
          </a:p>
          <a:p>
            <a:pPr lvl="1"/>
            <a:r>
              <a:rPr lang="en-US" sz="2000" dirty="0" smtClean="0">
                <a:latin typeface="Arial" pitchFamily="34" charset="0"/>
                <a:cs typeface="Arial" pitchFamily="34" charset="0"/>
              </a:rPr>
              <a:t>Refined cause-of-death attributions</a:t>
            </a:r>
          </a:p>
          <a:p>
            <a:pPr lvl="1"/>
            <a:r>
              <a:rPr lang="en-US" sz="2000" dirty="0" smtClean="0">
                <a:latin typeface="Arial" pitchFamily="34" charset="0"/>
                <a:cs typeface="Arial" pitchFamily="34" charset="0"/>
              </a:rPr>
              <a:t>Updated/expanded definition of “Prescription Drugs”</a:t>
            </a:r>
          </a:p>
          <a:p>
            <a:pPr lvl="1"/>
            <a:r>
              <a:rPr lang="en-US" sz="2000" dirty="0" smtClean="0">
                <a:latin typeface="Arial" pitchFamily="34" charset="0"/>
                <a:cs typeface="Arial" pitchFamily="34" charset="0"/>
              </a:rPr>
              <a:t>Illegal Fentanyl distinguished from prescribed Fentanyl</a:t>
            </a:r>
          </a:p>
          <a:p>
            <a:pPr lvl="1"/>
            <a:r>
              <a:rPr lang="en-US" sz="2000" dirty="0" smtClean="0">
                <a:latin typeface="Arial" pitchFamily="34" charset="0"/>
                <a:cs typeface="Arial" pitchFamily="34" charset="0"/>
              </a:rPr>
              <a:t>Death reports identified involving 14 specific drug categories</a:t>
            </a:r>
          </a:p>
          <a:p>
            <a:pPr lvl="1"/>
            <a:r>
              <a:rPr lang="en-US" sz="2000" dirty="0" smtClean="0">
                <a:latin typeface="Arial" pitchFamily="34" charset="0"/>
                <a:cs typeface="Arial" pitchFamily="34" charset="0"/>
              </a:rPr>
              <a:t>Major overlaps identified between opioids and stimulants (cocaine, meth) – almost entirely among street addicts</a:t>
            </a:r>
          </a:p>
          <a:p>
            <a:pPr lvl="1"/>
            <a:r>
              <a:rPr lang="en-US" sz="2000" dirty="0" smtClean="0">
                <a:latin typeface="Arial" pitchFamily="34" charset="0"/>
                <a:cs typeface="Arial" pitchFamily="34" charset="0"/>
              </a:rPr>
              <a:t>43 jurisdictions, ~66% of US population so far</a:t>
            </a:r>
          </a:p>
          <a:p>
            <a:pPr lvl="1"/>
            <a:endParaRPr lang="en-US" sz="2000" dirty="0">
              <a:latin typeface="Arial" pitchFamily="34" charset="0"/>
              <a:cs typeface="Arial" pitchFamily="34" charset="0"/>
            </a:endParaRPr>
          </a:p>
          <a:p>
            <a:pPr lvl="1"/>
            <a:r>
              <a:rPr lang="en-US" sz="2000" dirty="0" smtClean="0">
                <a:latin typeface="Arial" pitchFamily="34" charset="0"/>
                <a:cs typeface="Arial" pitchFamily="34" charset="0"/>
              </a:rPr>
              <a:t>See next page for statistics</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marL="393192" lvl="1" indent="0">
              <a:buNone/>
            </a:pPr>
            <a:endParaRPr lang="en-US" sz="2000" dirty="0">
              <a:latin typeface="Arial" pitchFamily="34" charset="0"/>
              <a:cs typeface="Arial" pitchFamily="34" charset="0"/>
            </a:endParaRPr>
          </a:p>
        </p:txBody>
      </p:sp>
      <p:sp>
        <p:nvSpPr>
          <p:cNvPr id="4" name="Title 1"/>
          <p:cNvSpPr>
            <a:spLocks noGrp="1"/>
          </p:cNvSpPr>
          <p:nvPr>
            <p:ph type="title"/>
          </p:nvPr>
        </p:nvSpPr>
        <p:spPr>
          <a:xfrm>
            <a:off x="685800" y="152400"/>
            <a:ext cx="8610600" cy="762000"/>
          </a:xfrm>
        </p:spPr>
        <p:txBody>
          <a:bodyPr>
            <a:noAutofit/>
          </a:bodyPr>
          <a:lstStyle/>
          <a:p>
            <a:r>
              <a:rPr lang="en-US" sz="3200" dirty="0" smtClean="0"/>
              <a:t>Recent Accidental Drug Overdose Deaths</a:t>
            </a:r>
            <a:endParaRPr lang="en-US" sz="2000" dirty="0"/>
          </a:p>
        </p:txBody>
      </p:sp>
      <p:sp>
        <p:nvSpPr>
          <p:cNvPr id="5" name="TextBox 4"/>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9046473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353300" y="2057400"/>
            <a:ext cx="0" cy="11430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156723725"/>
              </p:ext>
            </p:extLst>
          </p:nvPr>
        </p:nvGraphicFramePr>
        <p:xfrm>
          <a:off x="457200" y="1295400"/>
          <a:ext cx="8229600" cy="3901281"/>
        </p:xfrm>
        <a:graphic>
          <a:graphicData uri="http://schemas.openxmlformats.org/drawingml/2006/table">
            <a:tbl>
              <a:tblPr/>
              <a:tblGrid>
                <a:gridCol w="2743200"/>
                <a:gridCol w="2743200"/>
                <a:gridCol w="2743200"/>
              </a:tblGrid>
              <a:tr h="609441">
                <a:tc>
                  <a:txBody>
                    <a:bodyPr/>
                    <a:lstStyle/>
                    <a:p>
                      <a:r>
                        <a:rPr lang="en-US" b="1" dirty="0">
                          <a:latin typeface="Arial" pitchFamily="34" charset="0"/>
                          <a:cs typeface="Arial" pitchFamily="34" charset="0"/>
                        </a:rPr>
                        <a:t>Drug or drug class</a:t>
                      </a:r>
                    </a:p>
                  </a:txBody>
                  <a:tcPr anchor="ctr">
                    <a:lnL>
                      <a:noFill/>
                    </a:lnL>
                    <a:lnR>
                      <a:noFill/>
                    </a:lnR>
                    <a:lnT>
                      <a:noFill/>
                    </a:lnT>
                    <a:lnB>
                      <a:noFill/>
                    </a:lnB>
                  </a:tcPr>
                </a:tc>
                <a:tc>
                  <a:txBody>
                    <a:bodyPr/>
                    <a:lstStyle/>
                    <a:p>
                      <a:r>
                        <a:rPr lang="en-US" b="1" dirty="0">
                          <a:latin typeface="Arial" pitchFamily="34" charset="0"/>
                          <a:cs typeface="Arial" pitchFamily="34" charset="0"/>
                        </a:rPr>
                        <a:t>Number of deaths</a:t>
                      </a:r>
                    </a:p>
                  </a:txBody>
                  <a:tcPr anchor="ctr">
                    <a:lnL>
                      <a:noFill/>
                    </a:lnL>
                    <a:lnR>
                      <a:noFill/>
                    </a:lnR>
                    <a:lnT>
                      <a:noFill/>
                    </a:lnT>
                    <a:lnB>
                      <a:noFill/>
                    </a:lnB>
                  </a:tcPr>
                </a:tc>
                <a:tc>
                  <a:txBody>
                    <a:bodyPr/>
                    <a:lstStyle/>
                    <a:p>
                      <a:r>
                        <a:rPr lang="en-US" b="1" dirty="0">
                          <a:latin typeface="Arial" pitchFamily="34" charset="0"/>
                          <a:cs typeface="Arial" pitchFamily="34" charset="0"/>
                        </a:rPr>
                        <a:t>Percent of </a:t>
                      </a:r>
                      <a:r>
                        <a:rPr lang="en-US" b="1" dirty="0" smtClean="0">
                          <a:latin typeface="Arial" pitchFamily="34" charset="0"/>
                          <a:cs typeface="Arial" pitchFamily="34" charset="0"/>
                        </a:rPr>
                        <a:t>OD deaths</a:t>
                      </a:r>
                      <a:endParaRPr lang="en-US" b="1" dirty="0">
                        <a:latin typeface="Arial" pitchFamily="34" charset="0"/>
                        <a:cs typeface="Arial" pitchFamily="34" charset="0"/>
                      </a:endParaRPr>
                    </a:p>
                  </a:txBody>
                  <a:tcPr anchor="ctr">
                    <a:lnL>
                      <a:noFill/>
                    </a:lnL>
                    <a:lnR>
                      <a:noFill/>
                    </a:lnR>
                    <a:lnT>
                      <a:noFill/>
                    </a:lnT>
                    <a:lnB>
                      <a:noFill/>
                    </a:lnB>
                  </a:tcPr>
                </a:tc>
              </a:tr>
              <a:tr h="0">
                <a:tc>
                  <a:txBody>
                    <a:bodyPr/>
                    <a:lstStyle/>
                    <a:p>
                      <a:r>
                        <a:rPr lang="en-US">
                          <a:latin typeface="Arial" pitchFamily="34" charset="0"/>
                          <a:cs typeface="Arial" pitchFamily="34" charset="0"/>
                        </a:rPr>
                        <a:t>Any Opioids</a:t>
                      </a:r>
                    </a:p>
                  </a:txBody>
                  <a:tcPr anchor="ctr">
                    <a:lnL>
                      <a:noFill/>
                    </a:lnL>
                    <a:lnR>
                      <a:noFill/>
                    </a:lnR>
                    <a:lnT>
                      <a:noFill/>
                    </a:lnT>
                    <a:lnB>
                      <a:noFill/>
                    </a:lnB>
                  </a:tcPr>
                </a:tc>
                <a:tc>
                  <a:txBody>
                    <a:bodyPr/>
                    <a:lstStyle/>
                    <a:p>
                      <a:r>
                        <a:rPr lang="en-US" dirty="0" smtClean="0">
                          <a:latin typeface="Arial" pitchFamily="34" charset="0"/>
                          <a:cs typeface="Arial" pitchFamily="34" charset="0"/>
                        </a:rPr>
                        <a:t>      39,147</a:t>
                      </a:r>
                      <a:endParaRPr lang="en-US" dirty="0">
                        <a:latin typeface="Arial" pitchFamily="34" charset="0"/>
                        <a:cs typeface="Arial" pitchFamily="34" charset="0"/>
                      </a:endParaRPr>
                    </a:p>
                  </a:txBody>
                  <a:tcPr anchor="ctr">
                    <a:lnL>
                      <a:noFill/>
                    </a:lnL>
                    <a:lnR>
                      <a:noFill/>
                    </a:lnR>
                    <a:lnT>
                      <a:noFill/>
                    </a:lnT>
                    <a:lnB>
                      <a:noFill/>
                    </a:lnB>
                  </a:tcPr>
                </a:tc>
                <a:tc>
                  <a:txBody>
                    <a:bodyPr/>
                    <a:lstStyle/>
                    <a:p>
                      <a:r>
                        <a:rPr lang="en-US" dirty="0" smtClean="0">
                          <a:latin typeface="Arial" pitchFamily="34" charset="0"/>
                          <a:cs typeface="Arial" pitchFamily="34" charset="0"/>
                        </a:rPr>
                        <a:t>73.4%</a:t>
                      </a:r>
                      <a:endParaRPr lang="en-US" dirty="0">
                        <a:latin typeface="Arial" pitchFamily="34" charset="0"/>
                        <a:cs typeface="Arial" pitchFamily="34" charset="0"/>
                      </a:endParaRPr>
                    </a:p>
                  </a:txBody>
                  <a:tcPr anchor="ctr">
                    <a:lnL>
                      <a:noFill/>
                    </a:lnL>
                    <a:lnR>
                      <a:noFill/>
                    </a:lnR>
                    <a:lnT>
                      <a:noFill/>
                    </a:lnT>
                    <a:lnB>
                      <a:noFill/>
                    </a:lnB>
                  </a:tcPr>
                </a:tc>
              </a:tr>
              <a:tr h="0">
                <a:tc>
                  <a:txBody>
                    <a:bodyPr/>
                    <a:lstStyle/>
                    <a:p>
                      <a:r>
                        <a:rPr lang="en-US">
                          <a:latin typeface="Arial" pitchFamily="34" charset="0"/>
                          <a:cs typeface="Arial" pitchFamily="34" charset="0"/>
                        </a:rPr>
                        <a:t>Illegally-made Fentanyls</a:t>
                      </a:r>
                    </a:p>
                  </a:txBody>
                  <a:tcPr anchor="ctr">
                    <a:lnL>
                      <a:noFill/>
                    </a:lnL>
                    <a:lnR>
                      <a:noFill/>
                    </a:lnR>
                    <a:lnT>
                      <a:noFill/>
                    </a:lnT>
                    <a:lnB>
                      <a:noFill/>
                    </a:lnB>
                  </a:tcPr>
                </a:tc>
                <a:tc>
                  <a:txBody>
                    <a:bodyPr/>
                    <a:lstStyle/>
                    <a:p>
                      <a:r>
                        <a:rPr lang="en-US" dirty="0" smtClean="0">
                          <a:latin typeface="Arial" pitchFamily="34" charset="0"/>
                          <a:cs typeface="Arial" pitchFamily="34" charset="0"/>
                        </a:rPr>
                        <a:t>      34,748</a:t>
                      </a:r>
                      <a:endParaRPr lang="en-US" dirty="0">
                        <a:latin typeface="Arial" pitchFamily="34" charset="0"/>
                        <a:cs typeface="Arial" pitchFamily="34" charset="0"/>
                      </a:endParaRPr>
                    </a:p>
                  </a:txBody>
                  <a:tcPr anchor="ctr">
                    <a:lnL>
                      <a:noFill/>
                    </a:lnL>
                    <a:lnR>
                      <a:noFill/>
                    </a:lnR>
                    <a:lnT>
                      <a:noFill/>
                    </a:lnT>
                    <a:lnB>
                      <a:noFill/>
                    </a:lnB>
                  </a:tcPr>
                </a:tc>
                <a:tc>
                  <a:txBody>
                    <a:bodyPr/>
                    <a:lstStyle/>
                    <a:p>
                      <a:r>
                        <a:rPr lang="en-US" dirty="0" smtClean="0">
                          <a:latin typeface="Arial" pitchFamily="34" charset="0"/>
                          <a:cs typeface="Arial" pitchFamily="34" charset="0"/>
                        </a:rPr>
                        <a:t>65.1%</a:t>
                      </a:r>
                      <a:endParaRPr lang="en-US" dirty="0">
                        <a:latin typeface="Arial" pitchFamily="34" charset="0"/>
                        <a:cs typeface="Arial" pitchFamily="34" charset="0"/>
                      </a:endParaRPr>
                    </a:p>
                  </a:txBody>
                  <a:tcPr anchor="ctr">
                    <a:lnL>
                      <a:noFill/>
                    </a:lnL>
                    <a:lnR>
                      <a:noFill/>
                    </a:lnR>
                    <a:lnT>
                      <a:noFill/>
                    </a:lnT>
                    <a:lnB>
                      <a:noFill/>
                    </a:lnB>
                  </a:tcPr>
                </a:tc>
              </a:tr>
              <a:tr h="0">
                <a:tc>
                  <a:txBody>
                    <a:bodyPr/>
                    <a:lstStyle/>
                    <a:p>
                      <a:r>
                        <a:rPr lang="en-US">
                          <a:latin typeface="Arial" pitchFamily="34" charset="0"/>
                          <a:cs typeface="Arial" pitchFamily="34" charset="0"/>
                        </a:rPr>
                        <a:t>Heroin</a:t>
                      </a:r>
                    </a:p>
                  </a:txBody>
                  <a:tcPr anchor="ctr">
                    <a:lnL>
                      <a:noFill/>
                    </a:lnL>
                    <a:lnR>
                      <a:noFill/>
                    </a:lnR>
                    <a:lnT>
                      <a:noFill/>
                    </a:lnT>
                    <a:lnB>
                      <a:noFill/>
                    </a:lnB>
                  </a:tcPr>
                </a:tc>
                <a:tc>
                  <a:txBody>
                    <a:bodyPr/>
                    <a:lstStyle/>
                    <a:p>
                      <a:r>
                        <a:rPr lang="en-US" dirty="0" smtClean="0">
                          <a:latin typeface="Arial" pitchFamily="34" charset="0"/>
                          <a:cs typeface="Arial" pitchFamily="34" charset="0"/>
                        </a:rPr>
                        <a:t>        3,093</a:t>
                      </a:r>
                      <a:endParaRPr lang="en-US" dirty="0">
                        <a:latin typeface="Arial" pitchFamily="34" charset="0"/>
                        <a:cs typeface="Arial" pitchFamily="34" charset="0"/>
                      </a:endParaRPr>
                    </a:p>
                  </a:txBody>
                  <a:tcPr anchor="ctr">
                    <a:lnL>
                      <a:noFill/>
                    </a:lnL>
                    <a:lnR>
                      <a:noFill/>
                    </a:lnR>
                    <a:lnT>
                      <a:noFill/>
                    </a:lnT>
                    <a:lnB>
                      <a:noFill/>
                    </a:lnB>
                  </a:tcPr>
                </a:tc>
                <a:tc>
                  <a:txBody>
                    <a:bodyPr/>
                    <a:lstStyle/>
                    <a:p>
                      <a:r>
                        <a:rPr lang="en-US" dirty="0" smtClean="0">
                          <a:latin typeface="Arial" pitchFamily="34" charset="0"/>
                          <a:cs typeface="Arial" pitchFamily="34" charset="0"/>
                        </a:rPr>
                        <a:t>  5.8%</a:t>
                      </a:r>
                      <a:endParaRPr lang="en-US" dirty="0">
                        <a:latin typeface="Arial" pitchFamily="34" charset="0"/>
                        <a:cs typeface="Arial" pitchFamily="34" charset="0"/>
                      </a:endParaRPr>
                    </a:p>
                  </a:txBody>
                  <a:tcPr anchor="ctr">
                    <a:lnL>
                      <a:noFill/>
                    </a:lnL>
                    <a:lnR>
                      <a:noFill/>
                    </a:lnR>
                    <a:lnT>
                      <a:noFill/>
                    </a:lnT>
                    <a:lnB>
                      <a:noFill/>
                    </a:lnB>
                  </a:tcPr>
                </a:tc>
              </a:tr>
              <a:tr h="0">
                <a:tc>
                  <a:txBody>
                    <a:bodyPr/>
                    <a:lstStyle/>
                    <a:p>
                      <a:r>
                        <a:rPr lang="en-US">
                          <a:latin typeface="Arial" pitchFamily="34" charset="0"/>
                          <a:cs typeface="Arial" pitchFamily="34" charset="0"/>
                        </a:rPr>
                        <a:t>Prescription Opioids</a:t>
                      </a:r>
                    </a:p>
                  </a:txBody>
                  <a:tcPr anchor="ctr">
                    <a:lnL>
                      <a:noFill/>
                    </a:lnL>
                    <a:lnR>
                      <a:noFill/>
                    </a:lnR>
                    <a:lnT>
                      <a:noFill/>
                    </a:lnT>
                    <a:lnB>
                      <a:noFill/>
                    </a:lnB>
                  </a:tcPr>
                </a:tc>
                <a:tc>
                  <a:txBody>
                    <a:bodyPr/>
                    <a:lstStyle/>
                    <a:p>
                      <a:r>
                        <a:rPr lang="en-US" dirty="0" smtClean="0">
                          <a:latin typeface="Arial" pitchFamily="34" charset="0"/>
                          <a:cs typeface="Arial" pitchFamily="34" charset="0"/>
                        </a:rPr>
                        <a:t>        7,301</a:t>
                      </a:r>
                      <a:endParaRPr lang="en-US" dirty="0">
                        <a:latin typeface="Arial" pitchFamily="34" charset="0"/>
                        <a:cs typeface="Arial" pitchFamily="34" charset="0"/>
                      </a:endParaRPr>
                    </a:p>
                  </a:txBody>
                  <a:tcPr anchor="ctr">
                    <a:lnL>
                      <a:noFill/>
                    </a:lnL>
                    <a:lnR>
                      <a:noFill/>
                    </a:lnR>
                    <a:lnT>
                      <a:noFill/>
                    </a:lnT>
                    <a:lnB>
                      <a:noFill/>
                    </a:lnB>
                  </a:tcPr>
                </a:tc>
                <a:tc>
                  <a:txBody>
                    <a:bodyPr/>
                    <a:lstStyle/>
                    <a:p>
                      <a:r>
                        <a:rPr lang="en-US" dirty="0" smtClean="0">
                          <a:latin typeface="Arial" pitchFamily="34" charset="0"/>
                          <a:cs typeface="Arial" pitchFamily="34" charset="0"/>
                        </a:rPr>
                        <a:t>13.7%</a:t>
                      </a:r>
                      <a:endParaRPr lang="en-US" dirty="0">
                        <a:latin typeface="Arial" pitchFamily="34" charset="0"/>
                        <a:cs typeface="Arial" pitchFamily="34" charset="0"/>
                      </a:endParaRPr>
                    </a:p>
                  </a:txBody>
                  <a:tcPr anchor="ctr">
                    <a:lnL>
                      <a:noFill/>
                    </a:lnL>
                    <a:lnR>
                      <a:noFill/>
                    </a:lnR>
                    <a:lnT>
                      <a:noFill/>
                    </a:lnT>
                    <a:lnB>
                      <a:noFill/>
                    </a:lnB>
                  </a:tcPr>
                </a:tc>
              </a:tr>
              <a:tr h="0">
                <a:tc>
                  <a:txBody>
                    <a:bodyPr/>
                    <a:lstStyle/>
                    <a:p>
                      <a:r>
                        <a:rPr lang="en-US">
                          <a:latin typeface="Arial" pitchFamily="34" charset="0"/>
                          <a:cs typeface="Arial" pitchFamily="34" charset="0"/>
                        </a:rPr>
                        <a:t>Any Stimulants</a:t>
                      </a:r>
                    </a:p>
                  </a:txBody>
                  <a:tcPr anchor="ctr">
                    <a:lnL>
                      <a:noFill/>
                    </a:lnL>
                    <a:lnR>
                      <a:noFill/>
                    </a:lnR>
                    <a:lnT>
                      <a:noFill/>
                    </a:lnT>
                    <a:lnB>
                      <a:noFill/>
                    </a:lnB>
                  </a:tcPr>
                </a:tc>
                <a:tc>
                  <a:txBody>
                    <a:bodyPr/>
                    <a:lstStyle/>
                    <a:p>
                      <a:r>
                        <a:rPr lang="en-US" dirty="0" smtClean="0">
                          <a:latin typeface="Arial" pitchFamily="34" charset="0"/>
                          <a:cs typeface="Arial" pitchFamily="34" charset="0"/>
                        </a:rPr>
                        <a:t>      34,723</a:t>
                      </a:r>
                      <a:endParaRPr lang="en-US" dirty="0">
                        <a:latin typeface="Arial" pitchFamily="34" charset="0"/>
                        <a:cs typeface="Arial" pitchFamily="34" charset="0"/>
                      </a:endParaRPr>
                    </a:p>
                  </a:txBody>
                  <a:tcPr anchor="ctr">
                    <a:lnL>
                      <a:noFill/>
                    </a:lnL>
                    <a:lnR>
                      <a:noFill/>
                    </a:lnR>
                    <a:lnT>
                      <a:noFill/>
                    </a:lnT>
                    <a:lnB>
                      <a:noFill/>
                    </a:lnB>
                  </a:tcPr>
                </a:tc>
                <a:tc>
                  <a:txBody>
                    <a:bodyPr/>
                    <a:lstStyle/>
                    <a:p>
                      <a:r>
                        <a:rPr lang="en-US" dirty="0" smtClean="0">
                          <a:latin typeface="Arial" pitchFamily="34" charset="0"/>
                          <a:cs typeface="Arial" pitchFamily="34" charset="0"/>
                        </a:rPr>
                        <a:t>65.1</a:t>
                      </a:r>
                      <a:r>
                        <a:rPr lang="en-US" dirty="0">
                          <a:latin typeface="Arial" pitchFamily="34" charset="0"/>
                          <a:cs typeface="Arial" pitchFamily="34" charset="0"/>
                        </a:rPr>
                        <a:t>%</a:t>
                      </a:r>
                    </a:p>
                  </a:txBody>
                  <a:tcPr anchor="ctr">
                    <a:lnL>
                      <a:noFill/>
                    </a:lnL>
                    <a:lnR>
                      <a:noFill/>
                    </a:lnR>
                    <a:lnT>
                      <a:noFill/>
                    </a:lnT>
                    <a:lnB>
                      <a:noFill/>
                    </a:lnB>
                  </a:tcPr>
                </a:tc>
              </a:tr>
              <a:tr h="0">
                <a:tc>
                  <a:txBody>
                    <a:bodyPr/>
                    <a:lstStyle/>
                    <a:p>
                      <a:r>
                        <a:rPr lang="en-US">
                          <a:latin typeface="Arial" pitchFamily="34" charset="0"/>
                          <a:cs typeface="Arial" pitchFamily="34" charset="0"/>
                        </a:rPr>
                        <a:t>Cocaine</a:t>
                      </a:r>
                    </a:p>
                  </a:txBody>
                  <a:tcPr anchor="ctr">
                    <a:lnL>
                      <a:noFill/>
                    </a:lnL>
                    <a:lnR>
                      <a:noFill/>
                    </a:lnR>
                    <a:lnT>
                      <a:noFill/>
                    </a:lnT>
                    <a:lnB>
                      <a:noFill/>
                    </a:lnB>
                  </a:tcPr>
                </a:tc>
                <a:tc>
                  <a:txBody>
                    <a:bodyPr/>
                    <a:lstStyle/>
                    <a:p>
                      <a:r>
                        <a:rPr lang="en-US" dirty="0" smtClean="0">
                          <a:latin typeface="Arial" pitchFamily="34" charset="0"/>
                          <a:cs typeface="Arial" pitchFamily="34" charset="0"/>
                        </a:rPr>
                        <a:t>      17,866</a:t>
                      </a:r>
                      <a:endParaRPr lang="en-US" dirty="0">
                        <a:latin typeface="Arial" pitchFamily="34" charset="0"/>
                        <a:cs typeface="Arial" pitchFamily="34" charset="0"/>
                      </a:endParaRPr>
                    </a:p>
                  </a:txBody>
                  <a:tcPr anchor="ctr">
                    <a:lnL>
                      <a:noFill/>
                    </a:lnL>
                    <a:lnR>
                      <a:noFill/>
                    </a:lnR>
                    <a:lnT>
                      <a:noFill/>
                    </a:lnT>
                    <a:lnB>
                      <a:noFill/>
                    </a:lnB>
                  </a:tcPr>
                </a:tc>
                <a:tc>
                  <a:txBody>
                    <a:bodyPr/>
                    <a:lstStyle/>
                    <a:p>
                      <a:r>
                        <a:rPr lang="en-US" dirty="0" smtClean="0">
                          <a:latin typeface="Arial" pitchFamily="34" charset="0"/>
                          <a:cs typeface="Arial" pitchFamily="34" charset="0"/>
                        </a:rPr>
                        <a:t>33.5%</a:t>
                      </a:r>
                      <a:endParaRPr lang="en-US" dirty="0">
                        <a:latin typeface="Arial" pitchFamily="34" charset="0"/>
                        <a:cs typeface="Arial" pitchFamily="34" charset="0"/>
                      </a:endParaRPr>
                    </a:p>
                  </a:txBody>
                  <a:tcPr anchor="ctr">
                    <a:lnL>
                      <a:noFill/>
                    </a:lnL>
                    <a:lnR>
                      <a:noFill/>
                    </a:lnR>
                    <a:lnT>
                      <a:noFill/>
                    </a:lnT>
                    <a:lnB>
                      <a:noFill/>
                    </a:lnB>
                  </a:tcPr>
                </a:tc>
              </a:tr>
              <a:tr h="0">
                <a:tc>
                  <a:txBody>
                    <a:bodyPr/>
                    <a:lstStyle/>
                    <a:p>
                      <a:r>
                        <a:rPr lang="en-US">
                          <a:latin typeface="Arial" pitchFamily="34" charset="0"/>
                          <a:cs typeface="Arial" pitchFamily="34" charset="0"/>
                        </a:rPr>
                        <a:t>Methamphetamine</a:t>
                      </a:r>
                    </a:p>
                  </a:txBody>
                  <a:tcPr anchor="ctr">
                    <a:lnL>
                      <a:noFill/>
                    </a:lnL>
                    <a:lnR>
                      <a:noFill/>
                    </a:lnR>
                    <a:lnT>
                      <a:noFill/>
                    </a:lnT>
                    <a:lnB>
                      <a:noFill/>
                    </a:lnB>
                  </a:tcPr>
                </a:tc>
                <a:tc>
                  <a:txBody>
                    <a:bodyPr/>
                    <a:lstStyle/>
                    <a:p>
                      <a:r>
                        <a:rPr lang="en-US" dirty="0" smtClean="0">
                          <a:latin typeface="Arial" pitchFamily="34" charset="0"/>
                          <a:cs typeface="Arial" pitchFamily="34" charset="0"/>
                        </a:rPr>
                        <a:t>      18,523</a:t>
                      </a:r>
                      <a:endParaRPr lang="en-US" dirty="0">
                        <a:latin typeface="Arial" pitchFamily="34" charset="0"/>
                        <a:cs typeface="Arial" pitchFamily="34" charset="0"/>
                      </a:endParaRPr>
                    </a:p>
                  </a:txBody>
                  <a:tcPr anchor="ctr">
                    <a:lnL>
                      <a:noFill/>
                    </a:lnL>
                    <a:lnR>
                      <a:noFill/>
                    </a:lnR>
                    <a:lnT>
                      <a:noFill/>
                    </a:lnT>
                    <a:lnB>
                      <a:noFill/>
                    </a:lnB>
                  </a:tcPr>
                </a:tc>
                <a:tc>
                  <a:txBody>
                    <a:bodyPr/>
                    <a:lstStyle/>
                    <a:p>
                      <a:r>
                        <a:rPr lang="en-US" dirty="0" smtClean="0">
                          <a:latin typeface="Arial" pitchFamily="34" charset="0"/>
                          <a:cs typeface="Arial" pitchFamily="34" charset="0"/>
                        </a:rPr>
                        <a:t>33.5%</a:t>
                      </a:r>
                      <a:endParaRPr lang="en-US" dirty="0">
                        <a:latin typeface="Arial" pitchFamily="34" charset="0"/>
                        <a:cs typeface="Arial" pitchFamily="34" charset="0"/>
                      </a:endParaRPr>
                    </a:p>
                  </a:txBody>
                  <a:tcPr anchor="ctr">
                    <a:lnL>
                      <a:noFill/>
                    </a:lnL>
                    <a:lnR>
                      <a:noFill/>
                    </a:lnR>
                    <a:lnT>
                      <a:noFill/>
                    </a:lnT>
                    <a:lnB>
                      <a:noFill/>
                    </a:lnB>
                  </a:tcPr>
                </a:tc>
              </a:tr>
              <a:tr h="0">
                <a:tc>
                  <a:txBody>
                    <a:bodyPr/>
                    <a:lstStyle/>
                    <a:p>
                      <a:r>
                        <a:rPr lang="en-US">
                          <a:latin typeface="Arial" pitchFamily="34" charset="0"/>
                          <a:cs typeface="Arial" pitchFamily="34" charset="0"/>
                        </a:rPr>
                        <a:t>Benzodiazepines</a:t>
                      </a:r>
                    </a:p>
                  </a:txBody>
                  <a:tcPr anchor="ctr">
                    <a:lnL>
                      <a:noFill/>
                    </a:lnL>
                    <a:lnR>
                      <a:noFill/>
                    </a:lnR>
                    <a:lnT>
                      <a:noFill/>
                    </a:lnT>
                    <a:lnB>
                      <a:noFill/>
                    </a:lnB>
                  </a:tcPr>
                </a:tc>
                <a:tc>
                  <a:txBody>
                    <a:bodyPr/>
                    <a:lstStyle/>
                    <a:p>
                      <a:r>
                        <a:rPr lang="en-US" dirty="0" smtClean="0">
                          <a:latin typeface="Arial" pitchFamily="34" charset="0"/>
                          <a:cs typeface="Arial" pitchFamily="34" charset="0"/>
                        </a:rPr>
                        <a:t>        5,899</a:t>
                      </a:r>
                      <a:endParaRPr lang="en-US" dirty="0">
                        <a:latin typeface="Arial" pitchFamily="34" charset="0"/>
                        <a:cs typeface="Arial" pitchFamily="34" charset="0"/>
                      </a:endParaRPr>
                    </a:p>
                  </a:txBody>
                  <a:tcPr anchor="ctr">
                    <a:lnL>
                      <a:noFill/>
                    </a:lnL>
                    <a:lnR>
                      <a:noFill/>
                    </a:lnR>
                    <a:lnT>
                      <a:noFill/>
                    </a:lnT>
                    <a:lnB>
                      <a:noFill/>
                    </a:lnB>
                  </a:tcPr>
                </a:tc>
                <a:tc>
                  <a:txBody>
                    <a:bodyPr/>
                    <a:lstStyle/>
                    <a:p>
                      <a:r>
                        <a:rPr lang="en-US" dirty="0" smtClean="0">
                          <a:latin typeface="Arial" pitchFamily="34" charset="0"/>
                          <a:cs typeface="Arial" pitchFamily="34" charset="0"/>
                        </a:rPr>
                        <a:t>11.1%</a:t>
                      </a:r>
                      <a:endParaRPr lang="en-US" dirty="0">
                        <a:latin typeface="Arial" pitchFamily="34" charset="0"/>
                        <a:cs typeface="Arial" pitchFamily="34" charset="0"/>
                      </a:endParaRPr>
                    </a:p>
                  </a:txBody>
                  <a:tcPr anchor="ctr">
                    <a:lnL>
                      <a:noFill/>
                    </a:lnL>
                    <a:lnR>
                      <a:noFill/>
                    </a:lnR>
                    <a:lnT>
                      <a:noFill/>
                    </a:lnT>
                    <a:lnB>
                      <a:noFill/>
                    </a:lnB>
                  </a:tcPr>
                </a:tc>
              </a:tr>
              <a:tr h="0">
                <a:tc>
                  <a:txBody>
                    <a:bodyPr/>
                    <a:lstStyle/>
                    <a:p>
                      <a:r>
                        <a:rPr lang="en-US" dirty="0">
                          <a:latin typeface="Arial" pitchFamily="34" charset="0"/>
                          <a:cs typeface="Arial" pitchFamily="34" charset="0"/>
                        </a:rPr>
                        <a:t>Non-opioid Sedatives</a:t>
                      </a:r>
                    </a:p>
                  </a:txBody>
                  <a:tcPr anchor="ctr">
                    <a:lnL>
                      <a:noFill/>
                    </a:lnL>
                    <a:lnR>
                      <a:noFill/>
                    </a:lnR>
                    <a:lnT>
                      <a:noFill/>
                    </a:lnT>
                    <a:lnB>
                      <a:noFill/>
                    </a:lnB>
                  </a:tcPr>
                </a:tc>
                <a:tc>
                  <a:txBody>
                    <a:bodyPr/>
                    <a:lstStyle/>
                    <a:p>
                      <a:r>
                        <a:rPr lang="en-US" dirty="0" smtClean="0">
                          <a:latin typeface="Arial" pitchFamily="34" charset="0"/>
                          <a:cs typeface="Arial" pitchFamily="34" charset="0"/>
                        </a:rPr>
                        <a:t>      13,039</a:t>
                      </a:r>
                      <a:endParaRPr lang="en-US" dirty="0">
                        <a:latin typeface="Arial" pitchFamily="34" charset="0"/>
                        <a:cs typeface="Arial" pitchFamily="34" charset="0"/>
                      </a:endParaRPr>
                    </a:p>
                  </a:txBody>
                  <a:tcPr anchor="ctr">
                    <a:lnL>
                      <a:noFill/>
                    </a:lnL>
                    <a:lnR>
                      <a:noFill/>
                    </a:lnR>
                    <a:lnT>
                      <a:noFill/>
                    </a:lnT>
                    <a:lnB>
                      <a:noFill/>
                    </a:lnB>
                  </a:tcPr>
                </a:tc>
                <a:tc>
                  <a:txBody>
                    <a:bodyPr/>
                    <a:lstStyle/>
                    <a:p>
                      <a:r>
                        <a:rPr lang="en-US" dirty="0" smtClean="0">
                          <a:latin typeface="Arial" pitchFamily="34" charset="0"/>
                          <a:cs typeface="Arial" pitchFamily="34" charset="0"/>
                        </a:rPr>
                        <a:t>24.4%</a:t>
                      </a:r>
                      <a:endParaRPr lang="en-US" dirty="0">
                        <a:latin typeface="Arial" pitchFamily="34" charset="0"/>
                        <a:cs typeface="Arial" pitchFamily="34" charset="0"/>
                      </a:endParaRPr>
                    </a:p>
                  </a:txBody>
                  <a:tcPr anchor="ctr">
                    <a:lnL>
                      <a:noFill/>
                    </a:lnL>
                    <a:lnR>
                      <a:noFill/>
                    </a:lnR>
                    <a:lnT>
                      <a:noFill/>
                    </a:lnT>
                    <a:lnB>
                      <a:noFill/>
                    </a:lnB>
                  </a:tcPr>
                </a:tc>
              </a:tr>
            </a:tbl>
          </a:graphicData>
        </a:graphic>
      </p:graphicFrame>
      <p:sp>
        <p:nvSpPr>
          <p:cNvPr id="6" name="Title 1"/>
          <p:cNvSpPr>
            <a:spLocks noGrp="1"/>
          </p:cNvSpPr>
          <p:nvPr>
            <p:ph type="title"/>
          </p:nvPr>
        </p:nvSpPr>
        <p:spPr>
          <a:xfrm>
            <a:off x="304800" y="0"/>
            <a:ext cx="8610600" cy="762000"/>
          </a:xfrm>
        </p:spPr>
        <p:txBody>
          <a:bodyPr>
            <a:noAutofit/>
          </a:bodyPr>
          <a:lstStyle/>
          <a:p>
            <a:r>
              <a:rPr lang="en-US" sz="3200" dirty="0" smtClean="0"/>
              <a:t>Accidental Drug Overdose Deaths 2024 (SUDORS)</a:t>
            </a:r>
            <a:endParaRPr lang="en-US" sz="2000" dirty="0"/>
          </a:p>
        </p:txBody>
      </p:sp>
      <p:sp>
        <p:nvSpPr>
          <p:cNvPr id="7" name="TextBox 6"/>
          <p:cNvSpPr txBox="1"/>
          <p:nvPr/>
        </p:nvSpPr>
        <p:spPr>
          <a:xfrm>
            <a:off x="685800" y="5574268"/>
            <a:ext cx="7543800" cy="369332"/>
          </a:xfrm>
          <a:prstGeom prst="rect">
            <a:avLst/>
          </a:prstGeom>
          <a:noFill/>
        </p:spPr>
        <p:txBody>
          <a:bodyPr wrap="square" rtlCol="0">
            <a:spAutoFit/>
          </a:bodyPr>
          <a:lstStyle/>
          <a:p>
            <a:r>
              <a:rPr lang="en-US" b="1" dirty="0" smtClean="0">
                <a:latin typeface="Arial" pitchFamily="34" charset="0"/>
                <a:cs typeface="Arial" pitchFamily="34" charset="0"/>
              </a:rPr>
              <a:t>SUDORS Data for 43 US jurisdictions</a:t>
            </a:r>
            <a:r>
              <a:rPr lang="en-US" b="1" dirty="0">
                <a:latin typeface="Arial" pitchFamily="34" charset="0"/>
                <a:cs typeface="Arial" pitchFamily="34" charset="0"/>
              </a:rPr>
              <a:t>, </a:t>
            </a:r>
            <a:r>
              <a:rPr lang="en-US" b="1" dirty="0" smtClean="0">
                <a:latin typeface="Arial" pitchFamily="34" charset="0"/>
                <a:cs typeface="Arial" pitchFamily="34" charset="0"/>
              </a:rPr>
              <a:t>~66% </a:t>
            </a:r>
            <a:r>
              <a:rPr lang="en-US" b="1" dirty="0">
                <a:latin typeface="Arial" pitchFamily="34" charset="0"/>
                <a:cs typeface="Arial" pitchFamily="34" charset="0"/>
              </a:rPr>
              <a:t>of US </a:t>
            </a:r>
            <a:r>
              <a:rPr lang="en-US" b="1" dirty="0" smtClean="0">
                <a:latin typeface="Arial" pitchFamily="34" charset="0"/>
                <a:cs typeface="Arial" pitchFamily="34" charset="0"/>
              </a:rPr>
              <a:t>population, 2024 </a:t>
            </a:r>
            <a:endParaRPr lang="en-US" b="1" dirty="0"/>
          </a:p>
        </p:txBody>
      </p:sp>
      <p:sp>
        <p:nvSpPr>
          <p:cNvPr id="8" name="TextBox 7"/>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cxnSp>
        <p:nvCxnSpPr>
          <p:cNvPr id="10" name="Straight Arrow Connector 9"/>
          <p:cNvCxnSpPr/>
          <p:nvPr/>
        </p:nvCxnSpPr>
        <p:spPr>
          <a:xfrm flipH="1">
            <a:off x="6781800" y="3200400"/>
            <a:ext cx="1143000"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781800" y="2057400"/>
            <a:ext cx="1143000"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67600" y="2438400"/>
            <a:ext cx="1295400" cy="338554"/>
          </a:xfrm>
          <a:prstGeom prst="rect">
            <a:avLst/>
          </a:prstGeom>
          <a:noFill/>
        </p:spPr>
        <p:txBody>
          <a:bodyPr wrap="square" rtlCol="0">
            <a:spAutoFit/>
          </a:bodyPr>
          <a:lstStyle/>
          <a:p>
            <a:r>
              <a:rPr lang="en-US" sz="1600" dirty="0" smtClean="0">
                <a:latin typeface="Arial" pitchFamily="34" charset="0"/>
                <a:cs typeface="Arial" pitchFamily="34" charset="0"/>
              </a:rPr>
              <a:t>Compare </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8455831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29200"/>
          </a:xfrm>
        </p:spPr>
        <p:txBody>
          <a:bodyPr>
            <a:noAutofit/>
          </a:bodyPr>
          <a:lstStyle/>
          <a:p>
            <a:r>
              <a:rPr lang="en-US" sz="1800" dirty="0" smtClean="0">
                <a:latin typeface="Arial" pitchFamily="34" charset="0"/>
                <a:cs typeface="Arial" pitchFamily="34" charset="0"/>
              </a:rPr>
              <a:t>In 2024, prescription drugs were involved </a:t>
            </a:r>
            <a:r>
              <a:rPr lang="en-US" sz="1800" i="1" dirty="0" smtClean="0">
                <a:solidFill>
                  <a:srgbClr val="FF0000"/>
                </a:solidFill>
                <a:latin typeface="Arial" pitchFamily="34" charset="0"/>
                <a:cs typeface="Arial" pitchFamily="34" charset="0"/>
              </a:rPr>
              <a:t>as one of several factors</a:t>
            </a:r>
            <a:r>
              <a:rPr lang="en-US" sz="1800" dirty="0" smtClean="0">
                <a:latin typeface="Arial" pitchFamily="34" charset="0"/>
                <a:cs typeface="Arial" pitchFamily="34" charset="0"/>
              </a:rPr>
              <a:t>, in 13.7% of accidental overdose deaths </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2024 death rate involving prescription drugs was </a:t>
            </a:r>
            <a:r>
              <a:rPr lang="en-US" sz="1800" dirty="0">
                <a:latin typeface="Arial" pitchFamily="34" charset="0"/>
                <a:cs typeface="Arial" pitchFamily="34" charset="0"/>
              </a:rPr>
              <a:t>2</a:t>
            </a:r>
            <a:r>
              <a:rPr lang="en-US" sz="1800" dirty="0" smtClean="0">
                <a:latin typeface="Arial" pitchFamily="34" charset="0"/>
                <a:cs typeface="Arial" pitchFamily="34" charset="0"/>
              </a:rPr>
              <a:t>4 per hundred thousand population</a:t>
            </a:r>
            <a:r>
              <a:rPr lang="en-US" sz="1800" dirty="0">
                <a:latin typeface="Arial" pitchFamily="34" charset="0"/>
                <a:cs typeface="Arial" pitchFamily="34" charset="0"/>
              </a:rPr>
              <a:t/>
            </a:r>
            <a:br>
              <a:rPr lang="en-US" sz="1800" dirty="0">
                <a:latin typeface="Arial" pitchFamily="34" charset="0"/>
                <a:cs typeface="Arial" pitchFamily="34" charset="0"/>
              </a:rPr>
            </a:br>
            <a:endParaRPr lang="en-US" sz="1800" dirty="0" smtClean="0">
              <a:latin typeface="Arial" pitchFamily="34" charset="0"/>
              <a:cs typeface="Arial" pitchFamily="34" charset="0"/>
            </a:endParaRPr>
          </a:p>
          <a:p>
            <a:pPr lvl="1"/>
            <a:r>
              <a:rPr lang="en-US" sz="1600" dirty="0">
                <a:latin typeface="Arial" pitchFamily="34" charset="0"/>
                <a:cs typeface="Arial" pitchFamily="34" charset="0"/>
              </a:rPr>
              <a:t>D</a:t>
            </a:r>
            <a:r>
              <a:rPr lang="en-US" sz="1600" dirty="0" smtClean="0">
                <a:latin typeface="Arial" pitchFamily="34" charset="0"/>
                <a:cs typeface="Arial" pitchFamily="34" charset="0"/>
              </a:rPr>
              <a:t>eath rates from other causes were </a:t>
            </a:r>
            <a:r>
              <a:rPr lang="en-US" sz="1600" b="1" dirty="0" smtClean="0">
                <a:solidFill>
                  <a:srgbClr val="FF0000"/>
                </a:solidFill>
                <a:latin typeface="Arial" pitchFamily="34" charset="0"/>
                <a:cs typeface="Arial" pitchFamily="34" charset="0"/>
              </a:rPr>
              <a:t>hugely</a:t>
            </a:r>
            <a:r>
              <a:rPr lang="en-US" sz="1600" dirty="0" smtClean="0">
                <a:solidFill>
                  <a:srgbClr val="FF0000"/>
                </a:solidFill>
                <a:latin typeface="Arial" pitchFamily="34" charset="0"/>
                <a:cs typeface="Arial" pitchFamily="34" charset="0"/>
              </a:rPr>
              <a:t> </a:t>
            </a:r>
            <a:r>
              <a:rPr lang="en-US" sz="1600" b="1" dirty="0" smtClean="0">
                <a:solidFill>
                  <a:srgbClr val="FF0000"/>
                </a:solidFill>
                <a:latin typeface="Arial" pitchFamily="34" charset="0"/>
                <a:cs typeface="Arial" pitchFamily="34" charset="0"/>
              </a:rPr>
              <a:t>larger</a:t>
            </a:r>
          </a:p>
          <a:p>
            <a:pPr lvl="1"/>
            <a:r>
              <a:rPr lang="en-US" sz="1600" dirty="0" smtClean="0">
                <a:latin typeface="Arial" pitchFamily="34" charset="0"/>
                <a:cs typeface="Arial" pitchFamily="34" charset="0"/>
              </a:rPr>
              <a:t>Overall death rates = 722 / 100K population per year</a:t>
            </a:r>
          </a:p>
          <a:p>
            <a:pPr lvl="1"/>
            <a:r>
              <a:rPr lang="en-US" sz="1600" dirty="0" smtClean="0">
                <a:latin typeface="Arial" pitchFamily="34" charset="0"/>
                <a:cs typeface="Arial" pitchFamily="34" charset="0"/>
              </a:rPr>
              <a:t>Heart Disease = 167 / 100K</a:t>
            </a:r>
          </a:p>
          <a:p>
            <a:pPr lvl="1"/>
            <a:r>
              <a:rPr lang="en-US" sz="1600" dirty="0" smtClean="0">
                <a:latin typeface="Arial" pitchFamily="34" charset="0"/>
                <a:cs typeface="Arial" pitchFamily="34" charset="0"/>
              </a:rPr>
              <a:t>Cancer = 183 / 100K</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800" dirty="0" smtClean="0">
                <a:latin typeface="Arial" pitchFamily="34" charset="0"/>
                <a:cs typeface="Arial" pitchFamily="34" charset="0"/>
              </a:rPr>
              <a:t>Conclusion:  deaths involving prescription drugs are a tragedy -- but not an “epidemic”</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Doctors prescribing to pain patients didn’t create the opioid crisis and aren’t placing their patients at risk now by prescribing opioid analgesics. </a:t>
            </a:r>
            <a:endParaRPr lang="en-US" sz="1800" dirty="0">
              <a:latin typeface="Arial" pitchFamily="34" charset="0"/>
              <a:cs typeface="Arial" pitchFamily="34" charset="0"/>
            </a:endParaRPr>
          </a:p>
        </p:txBody>
      </p:sp>
      <p:sp>
        <p:nvSpPr>
          <p:cNvPr id="4" name="Title 1"/>
          <p:cNvSpPr txBox="1">
            <a:spLocks/>
          </p:cNvSpPr>
          <p:nvPr/>
        </p:nvSpPr>
        <p:spPr>
          <a:xfrm>
            <a:off x="685800" y="76200"/>
            <a:ext cx="8610600" cy="762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Accidental Drug Mortality Rates, 2024 </a:t>
            </a:r>
            <a:endParaRPr lang="en-US" sz="2400" dirty="0"/>
          </a:p>
        </p:txBody>
      </p:sp>
      <p:sp>
        <p:nvSpPr>
          <p:cNvPr id="5" name="TextBox 4"/>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2462716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722"/>
            <a:ext cx="8229600" cy="667512"/>
          </a:xfrm>
        </p:spPr>
        <p:txBody>
          <a:bodyPr>
            <a:noAutofit/>
          </a:bodyPr>
          <a:lstStyle/>
          <a:p>
            <a:r>
              <a:rPr lang="en-US" sz="3600" dirty="0" smtClean="0"/>
              <a:t>Understanding “Risk” in Clinical Literature</a:t>
            </a:r>
            <a:endParaRPr lang="en-US" sz="3600" dirty="0"/>
          </a:p>
        </p:txBody>
      </p:sp>
      <p:sp>
        <p:nvSpPr>
          <p:cNvPr id="3" name="Content Placeholder 2"/>
          <p:cNvSpPr>
            <a:spLocks noGrp="1"/>
          </p:cNvSpPr>
          <p:nvPr>
            <p:ph idx="1"/>
          </p:nvPr>
        </p:nvSpPr>
        <p:spPr>
          <a:xfrm>
            <a:off x="457200" y="1173480"/>
            <a:ext cx="8229600" cy="5074920"/>
          </a:xfrm>
        </p:spPr>
        <p:txBody>
          <a:bodyPr>
            <a:normAutofit/>
          </a:bodyPr>
          <a:lstStyle/>
          <a:p>
            <a:r>
              <a:rPr lang="en-US" sz="2000" dirty="0" smtClean="0">
                <a:latin typeface="Arial" pitchFamily="34" charset="0"/>
                <a:cs typeface="Arial" pitchFamily="34" charset="0"/>
              </a:rPr>
              <a:t>“Risk” applies only among large populations – it cannot be calculated for individuals.  Risk answers the question “what are the odds that…”</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lvl="1"/>
            <a:r>
              <a:rPr lang="en-US" sz="1800" dirty="0" smtClean="0">
                <a:latin typeface="Arial" pitchFamily="34" charset="0"/>
                <a:cs typeface="Arial" pitchFamily="34" charset="0"/>
              </a:rPr>
              <a:t>Published “risk” estimates inform doctors when a particular  patient may need closer monitoring or additional support and assistance.</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Risk estimates help doctors know what to look for in their patients.</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1"/>
            <a:r>
              <a:rPr lang="en-US" sz="1800" b="1" dirty="0" smtClean="0">
                <a:solidFill>
                  <a:srgbClr val="FF0000"/>
                </a:solidFill>
                <a:latin typeface="Arial" pitchFamily="34" charset="0"/>
                <a:cs typeface="Arial" pitchFamily="34" charset="0"/>
              </a:rPr>
              <a:t>BUT! </a:t>
            </a:r>
            <a:r>
              <a:rPr lang="en-US" sz="1800" dirty="0" smtClean="0">
                <a:latin typeface="Arial" pitchFamily="34" charset="0"/>
                <a:cs typeface="Arial" pitchFamily="34" charset="0"/>
              </a:rPr>
              <a:t>…. “risk” numbers  are not reliably predictive in individual cases… and </a:t>
            </a:r>
            <a:r>
              <a:rPr lang="en-US" sz="1800" b="1" i="1" dirty="0" smtClean="0">
                <a:solidFill>
                  <a:srgbClr val="FF0000"/>
                </a:solidFill>
                <a:latin typeface="Arial" pitchFamily="34" charset="0"/>
                <a:cs typeface="Arial" pitchFamily="34" charset="0"/>
              </a:rPr>
              <a:t>never</a:t>
            </a:r>
            <a:r>
              <a:rPr lang="en-US" sz="1800" b="1" dirty="0" smtClean="0">
                <a:solidFill>
                  <a:srgbClr val="FF0000"/>
                </a:solidFill>
                <a:latin typeface="Arial" pitchFamily="34" charset="0"/>
                <a:cs typeface="Arial" pitchFamily="34" charset="0"/>
              </a:rPr>
              <a:t> </a:t>
            </a:r>
            <a:r>
              <a:rPr lang="en-US" sz="1800" b="1" i="1" dirty="0" smtClean="0">
                <a:solidFill>
                  <a:srgbClr val="FF0000"/>
                </a:solidFill>
                <a:latin typeface="Arial" pitchFamily="34" charset="0"/>
                <a:cs typeface="Arial" pitchFamily="34" charset="0"/>
              </a:rPr>
              <a:t>ever</a:t>
            </a:r>
            <a:r>
              <a:rPr lang="en-US" sz="1800" dirty="0" smtClean="0">
                <a:solidFill>
                  <a:srgbClr val="FF0000"/>
                </a:solidFill>
                <a:latin typeface="Arial" pitchFamily="34" charset="0"/>
                <a:cs typeface="Arial" pitchFamily="34" charset="0"/>
              </a:rPr>
              <a:t> </a:t>
            </a:r>
            <a:r>
              <a:rPr lang="en-US" sz="1800" dirty="0" smtClean="0">
                <a:latin typeface="Arial" pitchFamily="34" charset="0"/>
                <a:cs typeface="Arial" pitchFamily="34" charset="0"/>
              </a:rPr>
              <a:t>justify denial of care. </a:t>
            </a:r>
          </a:p>
          <a:p>
            <a:pPr lvl="1"/>
            <a:endParaRPr lang="en-US" sz="1800" dirty="0">
              <a:latin typeface="Arial" pitchFamily="34" charset="0"/>
              <a:cs typeface="Arial" pitchFamily="34" charset="0"/>
            </a:endParaRPr>
          </a:p>
          <a:p>
            <a:r>
              <a:rPr lang="en-US" sz="2000" dirty="0" smtClean="0">
                <a:latin typeface="Arial" pitchFamily="34" charset="0"/>
                <a:cs typeface="Arial" pitchFamily="34" charset="0"/>
              </a:rPr>
              <a:t>It is now known definitively that near-term “risk” of drug overdose or suicide events in patients treated with opioid pain relievers are </a:t>
            </a:r>
            <a:r>
              <a:rPr lang="en-US" sz="2000" b="1" dirty="0" smtClean="0">
                <a:solidFill>
                  <a:srgbClr val="FF0000"/>
                </a:solidFill>
                <a:latin typeface="Arial" pitchFamily="34" charset="0"/>
                <a:cs typeface="Arial" pitchFamily="34" charset="0"/>
              </a:rPr>
              <a:t>not</a:t>
            </a:r>
            <a:r>
              <a:rPr lang="en-US" sz="2000" dirty="0" smtClean="0">
                <a:solidFill>
                  <a:srgbClr val="FF0000"/>
                </a:solidFill>
                <a:latin typeface="Arial" pitchFamily="34" charset="0"/>
                <a:cs typeface="Arial" pitchFamily="34" charset="0"/>
              </a:rPr>
              <a:t> </a:t>
            </a:r>
            <a:r>
              <a:rPr lang="en-US" sz="2000" dirty="0" smtClean="0">
                <a:latin typeface="Arial" pitchFamily="34" charset="0"/>
                <a:cs typeface="Arial" pitchFamily="34" charset="0"/>
              </a:rPr>
              <a:t>driven by prescribing.</a:t>
            </a:r>
          </a:p>
        </p:txBody>
      </p:sp>
      <p:sp>
        <p:nvSpPr>
          <p:cNvPr id="4" name="TextBox 3"/>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7329024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89120"/>
          </a:xfrm>
        </p:spPr>
        <p:txBody>
          <a:bodyPr>
            <a:normAutofit fontScale="92500" lnSpcReduction="20000"/>
          </a:bodyPr>
          <a:lstStyle/>
          <a:p>
            <a:r>
              <a:rPr lang="en-US" sz="2000" b="1" dirty="0" smtClean="0">
                <a:latin typeface="Arial" pitchFamily="34" charset="0"/>
                <a:cs typeface="Arial" pitchFamily="34" charset="0"/>
              </a:rPr>
              <a:t>A Key Study:  </a:t>
            </a:r>
            <a:r>
              <a:rPr lang="en-US" sz="2000" dirty="0" smtClean="0">
                <a:latin typeface="Arial" pitchFamily="34" charset="0"/>
                <a:cs typeface="Arial" pitchFamily="34" charset="0"/>
              </a:rPr>
              <a:t>Elizabeth M Oliva</a:t>
            </a:r>
            <a:r>
              <a:rPr lang="en-US" sz="2000" dirty="0">
                <a:latin typeface="Arial" pitchFamily="34" charset="0"/>
                <a:cs typeface="Arial" pitchFamily="34" charset="0"/>
              </a:rPr>
              <a:t>, et al, “Development and Applications of the Veterans Health </a:t>
            </a:r>
            <a:r>
              <a:rPr lang="en-US" sz="2000" dirty="0" smtClean="0">
                <a:latin typeface="Arial" pitchFamily="34" charset="0"/>
                <a:cs typeface="Arial" pitchFamily="34" charset="0"/>
              </a:rPr>
              <a:t>Administration’s Stratification </a:t>
            </a:r>
            <a:r>
              <a:rPr lang="en-US" sz="2000" dirty="0">
                <a:latin typeface="Arial" pitchFamily="34" charset="0"/>
                <a:cs typeface="Arial" pitchFamily="34" charset="0"/>
              </a:rPr>
              <a:t>Tool for Opioid Risk Mitigation (STORM) to </a:t>
            </a:r>
            <a:r>
              <a:rPr lang="en-US" sz="2000" dirty="0" smtClean="0">
                <a:latin typeface="Arial" pitchFamily="34" charset="0"/>
                <a:cs typeface="Arial" pitchFamily="34" charset="0"/>
              </a:rPr>
              <a:t>Improve Opioid </a:t>
            </a:r>
            <a:r>
              <a:rPr lang="en-US" sz="2000" dirty="0">
                <a:latin typeface="Arial" pitchFamily="34" charset="0"/>
                <a:cs typeface="Arial" pitchFamily="34" charset="0"/>
              </a:rPr>
              <a:t>Safety and Prevent Overdose and </a:t>
            </a:r>
            <a:r>
              <a:rPr lang="en-US" sz="2000" dirty="0" smtClean="0">
                <a:latin typeface="Arial" pitchFamily="34" charset="0"/>
                <a:cs typeface="Arial" pitchFamily="34" charset="0"/>
              </a:rPr>
              <a:t>Suicide”.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lvl="1"/>
            <a:r>
              <a:rPr lang="en-US" sz="1800" dirty="0" smtClean="0">
                <a:latin typeface="Arial" pitchFamily="34" charset="0"/>
                <a:cs typeface="Arial" pitchFamily="34" charset="0"/>
              </a:rPr>
              <a:t>1.1 Million Veterans Administration patient records,  2010-2011, for patients treated with opioid analgesics</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Highly accurate predictive risk model for next-year overdose or suicide events</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2"/>
            <a:r>
              <a:rPr lang="en-US" sz="1800" dirty="0" smtClean="0">
                <a:latin typeface="Arial" pitchFamily="34" charset="0"/>
                <a:cs typeface="Arial" pitchFamily="34" charset="0"/>
              </a:rPr>
              <a:t>Not a prediction for risk of “substance use disorder” (see other sources)</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Over 50 factors in patient history analyzed</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Overall incidence of overdose or suicide </a:t>
            </a:r>
            <a:r>
              <a:rPr lang="en-US" sz="1800" dirty="0">
                <a:latin typeface="Arial" pitchFamily="34" charset="0"/>
                <a:cs typeface="Arial" pitchFamily="34" charset="0"/>
              </a:rPr>
              <a:t>e</a:t>
            </a:r>
            <a:r>
              <a:rPr lang="en-US" sz="1800" dirty="0" smtClean="0">
                <a:latin typeface="Arial" pitchFamily="34" charset="0"/>
                <a:cs typeface="Arial" pitchFamily="34" charset="0"/>
              </a:rPr>
              <a:t>vents ~2%</a:t>
            </a:r>
            <a:endParaRPr lang="en-US" sz="1050" dirty="0">
              <a:latin typeface="Arial" pitchFamily="34" charset="0"/>
              <a:cs typeface="Arial" pitchFamily="34" charset="0"/>
            </a:endParaRPr>
          </a:p>
          <a:p>
            <a:pPr lvl="2"/>
            <a:r>
              <a:rPr lang="en-US" sz="1800" dirty="0" smtClean="0">
                <a:latin typeface="Arial" pitchFamily="34" charset="0"/>
                <a:cs typeface="Arial" pitchFamily="34" charset="0"/>
              </a:rPr>
              <a:t>Too small to confidently predict bad patient outcomes in individuals</a:t>
            </a:r>
          </a:p>
          <a:p>
            <a:pPr lvl="2"/>
            <a:r>
              <a:rPr lang="en-US" sz="1800" dirty="0">
                <a:latin typeface="Arial" pitchFamily="34" charset="0"/>
                <a:cs typeface="Arial" pitchFamily="34" charset="0"/>
              </a:rPr>
              <a:t>L</a:t>
            </a:r>
            <a:r>
              <a:rPr lang="en-US" sz="1800" dirty="0" smtClean="0">
                <a:latin typeface="Arial" pitchFamily="34" charset="0"/>
                <a:cs typeface="Arial" pitchFamily="34" charset="0"/>
              </a:rPr>
              <a:t>arge enough to “flag” some patients for stronger oversight and support</a:t>
            </a:r>
          </a:p>
        </p:txBody>
      </p:sp>
      <p:sp>
        <p:nvSpPr>
          <p:cNvPr id="4" name="Title 1"/>
          <p:cNvSpPr>
            <a:spLocks noGrp="1"/>
          </p:cNvSpPr>
          <p:nvPr>
            <p:ph type="title"/>
          </p:nvPr>
        </p:nvSpPr>
        <p:spPr>
          <a:xfrm>
            <a:off x="457200" y="152400"/>
            <a:ext cx="8229600" cy="667512"/>
          </a:xfrm>
        </p:spPr>
        <p:txBody>
          <a:bodyPr>
            <a:noAutofit/>
          </a:bodyPr>
          <a:lstStyle/>
          <a:p>
            <a:r>
              <a:rPr lang="en-US" sz="4000" dirty="0" smtClean="0"/>
              <a:t>Understanding “Risk” --2-- </a:t>
            </a:r>
            <a:endParaRPr lang="en-US" sz="4000" dirty="0"/>
          </a:p>
        </p:txBody>
      </p:sp>
      <p:sp>
        <p:nvSpPr>
          <p:cNvPr id="5" name="TextBox 4"/>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4576780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667512"/>
          </a:xfrm>
        </p:spPr>
        <p:txBody>
          <a:bodyPr>
            <a:noAutofit/>
          </a:bodyPr>
          <a:lstStyle/>
          <a:p>
            <a:r>
              <a:rPr lang="en-US" sz="4400" dirty="0" smtClean="0"/>
              <a:t>Understanding “Risk” -3- </a:t>
            </a:r>
            <a:endParaRPr lang="en-US" sz="4400" dirty="0"/>
          </a:p>
        </p:txBody>
      </p:sp>
      <p:sp>
        <p:nvSpPr>
          <p:cNvPr id="7" name="Content Placeholder 2"/>
          <p:cNvSpPr txBox="1">
            <a:spLocks/>
          </p:cNvSpPr>
          <p:nvPr/>
        </p:nvSpPr>
        <p:spPr>
          <a:xfrm>
            <a:off x="457200" y="990600"/>
            <a:ext cx="8229600" cy="457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latin typeface="Arial" pitchFamily="34" charset="0"/>
                <a:cs typeface="Arial" pitchFamily="34" charset="0"/>
              </a:rPr>
              <a:t>Elizabeth M Oliva, et al,*</a:t>
            </a:r>
            <a:r>
              <a:rPr lang="en-US" sz="1600" dirty="0" smtClean="0">
                <a:latin typeface="Arial" pitchFamily="34" charset="0"/>
                <a:cs typeface="Arial" pitchFamily="34" charset="0"/>
              </a:rPr>
              <a:t> </a:t>
            </a:r>
            <a:r>
              <a:rPr lang="en-US" sz="1800" dirty="0" smtClean="0">
                <a:latin typeface="Arial" pitchFamily="34" charset="0"/>
                <a:cs typeface="Arial" pitchFamily="34" charset="0"/>
              </a:rPr>
              <a:t>Extract From Table 1 - Odds Ratios for Risk</a:t>
            </a:r>
            <a:endParaRPr lang="en-US" sz="1600" dirty="0" smtClean="0">
              <a:latin typeface="Arial" pitchFamily="34" charset="0"/>
              <a:cs typeface="Arial"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142244961"/>
              </p:ext>
            </p:extLst>
          </p:nvPr>
        </p:nvGraphicFramePr>
        <p:xfrm>
          <a:off x="457200" y="1600200"/>
          <a:ext cx="8229600" cy="44196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latin typeface="Arial" pitchFamily="34" charset="0"/>
                          <a:cs typeface="Arial" pitchFamily="34" charset="0"/>
                        </a:rPr>
                        <a:t>Variable in </a:t>
                      </a:r>
                      <a:br>
                        <a:rPr lang="en-US" dirty="0" smtClean="0">
                          <a:latin typeface="Arial" pitchFamily="34" charset="0"/>
                          <a:cs typeface="Arial" pitchFamily="34" charset="0"/>
                        </a:rPr>
                      </a:br>
                      <a:r>
                        <a:rPr lang="en-US" dirty="0" smtClean="0">
                          <a:latin typeface="Arial" pitchFamily="34" charset="0"/>
                          <a:cs typeface="Arial" pitchFamily="34" charset="0"/>
                        </a:rPr>
                        <a:t>Patient History</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Number of OD</a:t>
                      </a:r>
                      <a:r>
                        <a:rPr lang="en-US" baseline="0" dirty="0" smtClean="0">
                          <a:latin typeface="Arial" pitchFamily="34" charset="0"/>
                          <a:cs typeface="Arial" pitchFamily="34" charset="0"/>
                        </a:rPr>
                        <a:t> or Suicide Events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Odds Ratio  </a:t>
                      </a:r>
                      <a:br>
                        <a:rPr lang="en-US" dirty="0" smtClean="0">
                          <a:latin typeface="Arial" pitchFamily="34" charset="0"/>
                          <a:cs typeface="Arial" pitchFamily="34" charset="0"/>
                        </a:rPr>
                      </a:br>
                      <a:r>
                        <a:rPr lang="en-US" dirty="0" smtClean="0">
                          <a:latin typeface="Arial" pitchFamily="34" charset="0"/>
                          <a:cs typeface="Arial" pitchFamily="34" charset="0"/>
                        </a:rPr>
                        <a:t>(</a:t>
                      </a:r>
                      <a:r>
                        <a:rPr lang="en-US" baseline="0" dirty="0" smtClean="0">
                          <a:latin typeface="Arial" pitchFamily="34" charset="0"/>
                          <a:cs typeface="Arial" pitchFamily="34" charset="0"/>
                        </a:rPr>
                        <a:t>Relative Risk)</a:t>
                      </a:r>
                      <a:endParaRPr lang="en-US" dirty="0">
                        <a:latin typeface="Arial" pitchFamily="34" charset="0"/>
                        <a:cs typeface="Arial" pitchFamily="34" charset="0"/>
                      </a:endParaRPr>
                    </a:p>
                  </a:txBody>
                  <a:tcPr/>
                </a:tc>
              </a:tr>
              <a:tr h="370840">
                <a:tc>
                  <a:txBody>
                    <a:bodyPr/>
                    <a:lstStyle/>
                    <a:p>
                      <a:pPr algn="ctr"/>
                      <a:r>
                        <a:rPr lang="en-US" sz="1400" dirty="0" smtClean="0">
                          <a:latin typeface="Arial" pitchFamily="34" charset="0"/>
                          <a:cs typeface="Arial" pitchFamily="34" charset="0"/>
                        </a:rPr>
                        <a:t>Overdose or Suicide Event (Past)</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3,879</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23.1</a:t>
                      </a:r>
                      <a:endParaRPr lang="en-US" sz="1400" dirty="0">
                        <a:latin typeface="Arial" pitchFamily="34" charset="0"/>
                        <a:cs typeface="Arial" pitchFamily="34" charset="0"/>
                      </a:endParaRPr>
                    </a:p>
                  </a:txBody>
                  <a:tcPr/>
                </a:tc>
              </a:tr>
              <a:tr h="370840">
                <a:tc>
                  <a:txBody>
                    <a:bodyPr/>
                    <a:lstStyle/>
                    <a:p>
                      <a:pPr algn="ctr"/>
                      <a:r>
                        <a:rPr lang="en-US" sz="1400" dirty="0" smtClean="0">
                          <a:latin typeface="Arial" pitchFamily="34" charset="0"/>
                          <a:cs typeface="Arial" pitchFamily="34" charset="0"/>
                        </a:rPr>
                        <a:t>Detoxification</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640</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18.5</a:t>
                      </a:r>
                      <a:endParaRPr lang="en-US" sz="1400" dirty="0">
                        <a:latin typeface="Arial" pitchFamily="34" charset="0"/>
                        <a:cs typeface="Arial" pitchFamily="34" charset="0"/>
                      </a:endParaRPr>
                    </a:p>
                  </a:txBody>
                  <a:tcPr/>
                </a:tc>
              </a:tr>
              <a:tr h="370840">
                <a:tc>
                  <a:txBody>
                    <a:bodyPr/>
                    <a:lstStyle/>
                    <a:p>
                      <a:pPr algn="ctr"/>
                      <a:r>
                        <a:rPr lang="en-US" sz="1400" dirty="0" smtClean="0">
                          <a:latin typeface="Arial" pitchFamily="34" charset="0"/>
                          <a:cs typeface="Arial" pitchFamily="34" charset="0"/>
                        </a:rPr>
                        <a:t>Inpatient Mental Health Treatment</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6,769</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16.6</a:t>
                      </a:r>
                      <a:endParaRPr lang="en-US" sz="1400" dirty="0">
                        <a:latin typeface="Arial" pitchFamily="34" charset="0"/>
                        <a:cs typeface="Arial" pitchFamily="34" charset="0"/>
                      </a:endParaRPr>
                    </a:p>
                  </a:txBody>
                  <a:tcPr/>
                </a:tc>
              </a:tr>
              <a:tr h="370840">
                <a:tc>
                  <a:txBody>
                    <a:bodyPr/>
                    <a:lstStyle/>
                    <a:p>
                      <a:pPr algn="ctr"/>
                      <a:r>
                        <a:rPr lang="en-US" sz="1400" dirty="0" smtClean="0">
                          <a:latin typeface="Arial" pitchFamily="34" charset="0"/>
                          <a:cs typeface="Arial" pitchFamily="34" charset="0"/>
                        </a:rPr>
                        <a:t>Sedative Use Disorder</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809</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11.2</a:t>
                      </a:r>
                      <a:endParaRPr lang="en-US" sz="1400" dirty="0">
                        <a:latin typeface="Arial" pitchFamily="34" charset="0"/>
                        <a:cs typeface="Arial" pitchFamily="34" charset="0"/>
                      </a:endParaRPr>
                    </a:p>
                  </a:txBody>
                  <a:tcPr/>
                </a:tc>
              </a:tr>
              <a:tr h="370840">
                <a:tc>
                  <a:txBody>
                    <a:bodyPr/>
                    <a:lstStyle/>
                    <a:p>
                      <a:pPr algn="ctr"/>
                      <a:r>
                        <a:rPr lang="en-US" sz="1400" dirty="0" smtClean="0">
                          <a:latin typeface="Arial" pitchFamily="34" charset="0"/>
                          <a:cs typeface="Arial" pitchFamily="34" charset="0"/>
                        </a:rPr>
                        <a:t>Opioid Use Disorder</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2,779</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8.0</a:t>
                      </a:r>
                      <a:endParaRPr lang="en-US" sz="1400" dirty="0">
                        <a:latin typeface="Arial" pitchFamily="34" charset="0"/>
                        <a:cs typeface="Arial" pitchFamily="34" charset="0"/>
                      </a:endParaRPr>
                    </a:p>
                  </a:txBody>
                  <a:tcPr/>
                </a:tc>
              </a:tr>
              <a:tr h="370840">
                <a:tc>
                  <a:txBody>
                    <a:bodyPr/>
                    <a:lstStyle/>
                    <a:p>
                      <a:pPr algn="ctr"/>
                      <a:r>
                        <a:rPr lang="en-US" sz="1400" dirty="0" smtClean="0">
                          <a:latin typeface="Arial" pitchFamily="34" charset="0"/>
                          <a:cs typeface="Arial" pitchFamily="34" charset="0"/>
                        </a:rPr>
                        <a:t>Stimulant Use Disorder</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4,613</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8.1</a:t>
                      </a:r>
                      <a:endParaRPr lang="en-US" sz="1400" dirty="0">
                        <a:latin typeface="Arial" pitchFamily="34" charset="0"/>
                        <a:cs typeface="Arial" pitchFamily="34" charset="0"/>
                      </a:endParaRPr>
                    </a:p>
                  </a:txBody>
                  <a:tcPr/>
                </a:tc>
              </a:tr>
              <a:tr h="370840">
                <a:tc>
                  <a:txBody>
                    <a:bodyPr/>
                    <a:lstStyle/>
                    <a:p>
                      <a:pPr algn="ctr"/>
                      <a:r>
                        <a:rPr lang="en-US" sz="1400" dirty="0" smtClean="0">
                          <a:latin typeface="Arial" pitchFamily="34" charset="0"/>
                          <a:cs typeface="Arial" pitchFamily="34" charset="0"/>
                        </a:rPr>
                        <a:t>3 Classes</a:t>
                      </a:r>
                      <a:r>
                        <a:rPr lang="en-US" sz="1400" baseline="0" dirty="0" smtClean="0">
                          <a:latin typeface="Arial" pitchFamily="34" charset="0"/>
                          <a:cs typeface="Arial" pitchFamily="34" charset="0"/>
                        </a:rPr>
                        <a:t> of Sedating Pain Meds</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562</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6.1</a:t>
                      </a:r>
                      <a:endParaRPr lang="en-US" sz="1400" dirty="0">
                        <a:latin typeface="Arial" pitchFamily="34" charset="0"/>
                        <a:cs typeface="Arial" pitchFamily="34" charset="0"/>
                      </a:endParaRPr>
                    </a:p>
                  </a:txBody>
                  <a:tcPr/>
                </a:tc>
              </a:tr>
              <a:tr h="370840">
                <a:tc>
                  <a:txBody>
                    <a:bodyPr/>
                    <a:lstStyle/>
                    <a:p>
                      <a:pPr algn="ctr"/>
                      <a:r>
                        <a:rPr lang="en-US" sz="1400" dirty="0" smtClean="0">
                          <a:latin typeface="Arial" pitchFamily="34" charset="0"/>
                          <a:cs typeface="Arial" pitchFamily="34" charset="0"/>
                        </a:rPr>
                        <a:t>Bi-Polar</a:t>
                      </a:r>
                      <a:r>
                        <a:rPr lang="en-US" sz="1400" baseline="0" dirty="0" smtClean="0">
                          <a:latin typeface="Arial" pitchFamily="34" charset="0"/>
                          <a:cs typeface="Arial" pitchFamily="34" charset="0"/>
                        </a:rPr>
                        <a:t> Disorder</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4,276</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5.8</a:t>
                      </a:r>
                      <a:endParaRPr lang="en-US" sz="1400" dirty="0">
                        <a:latin typeface="Arial" pitchFamily="34" charset="0"/>
                        <a:cs typeface="Arial" pitchFamily="34" charset="0"/>
                      </a:endParaRPr>
                    </a:p>
                  </a:txBody>
                  <a:tcPr/>
                </a:tc>
              </a:tr>
              <a:tr h="370840">
                <a:tc>
                  <a:txBody>
                    <a:bodyPr/>
                    <a:lstStyle/>
                    <a:p>
                      <a:pPr algn="ctr"/>
                      <a:r>
                        <a:rPr lang="en-US" sz="1400" dirty="0" smtClean="0">
                          <a:latin typeface="Arial" pitchFamily="34" charset="0"/>
                          <a:cs typeface="Arial" pitchFamily="34" charset="0"/>
                        </a:rPr>
                        <a:t>Other Mental Health Disorder</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19,571</a:t>
                      </a:r>
                      <a:endParaRPr lang="en-US"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5.7</a:t>
                      </a:r>
                      <a:endParaRPr lang="en-US" sz="1400" dirty="0">
                        <a:latin typeface="Arial" pitchFamily="34" charset="0"/>
                        <a:cs typeface="Arial" pitchFamily="34" charset="0"/>
                      </a:endParaRPr>
                    </a:p>
                  </a:txBody>
                  <a:tcPr/>
                </a:tc>
              </a:tr>
            </a:tbl>
          </a:graphicData>
        </a:graphic>
      </p:graphicFrame>
      <p:sp>
        <p:nvSpPr>
          <p:cNvPr id="12" name="TextBox 11"/>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13" name="TextBox 12"/>
          <p:cNvSpPr txBox="1"/>
          <p:nvPr/>
        </p:nvSpPr>
        <p:spPr>
          <a:xfrm>
            <a:off x="990600" y="6504801"/>
            <a:ext cx="2667000" cy="276999"/>
          </a:xfrm>
          <a:prstGeom prst="rect">
            <a:avLst/>
          </a:prstGeom>
          <a:noFill/>
        </p:spPr>
        <p:txBody>
          <a:bodyPr wrap="square" rtlCol="0">
            <a:spAutoFit/>
          </a:bodyPr>
          <a:lstStyle/>
          <a:p>
            <a:r>
              <a:rPr lang="en-US" sz="1200" b="1" dirty="0" smtClean="0">
                <a:latin typeface="Arial" pitchFamily="34" charset="0"/>
                <a:cs typeface="Arial" pitchFamily="34" charset="0"/>
              </a:rPr>
              <a:t>* (</a:t>
            </a:r>
            <a:r>
              <a:rPr lang="en-US" sz="1200" b="1" dirty="0">
                <a:latin typeface="Arial" pitchFamily="34" charset="0"/>
                <a:cs typeface="Arial" pitchFamily="34" charset="0"/>
              </a:rPr>
              <a:t>see references)</a:t>
            </a:r>
            <a:endParaRPr lang="en-US" sz="1200" b="1" dirty="0"/>
          </a:p>
        </p:txBody>
      </p:sp>
    </p:spTree>
    <p:extLst>
      <p:ext uri="{BB962C8B-B14F-4D97-AF65-F5344CB8AC3E}">
        <p14:creationId xmlns:p14="http://schemas.microsoft.com/office/powerpoint/2010/main" val="36278229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Autofit/>
          </a:bodyPr>
          <a:lstStyle/>
          <a:p>
            <a:r>
              <a:rPr lang="en-US" sz="1800" b="1" dirty="0" smtClean="0">
                <a:latin typeface="Arial" pitchFamily="34" charset="0"/>
                <a:cs typeface="Arial" pitchFamily="34" charset="0"/>
              </a:rPr>
              <a:t>A Second Key Study </a:t>
            </a:r>
            <a:r>
              <a:rPr lang="en-US" sz="1800" dirty="0" smtClean="0">
                <a:latin typeface="Arial" pitchFamily="34" charset="0"/>
                <a:cs typeface="Arial" pitchFamily="34" charset="0"/>
              </a:rPr>
              <a:t>-- Gabriel A Brat, et al: “</a:t>
            </a:r>
            <a:r>
              <a:rPr lang="en-US" sz="1800" dirty="0">
                <a:latin typeface="Arial" pitchFamily="34" charset="0"/>
                <a:cs typeface="Arial" pitchFamily="34" charset="0"/>
              </a:rPr>
              <a:t>Postsurgical prescriptions for opioid naive patients and association with overdose and misuse: retrospective cohort </a:t>
            </a:r>
            <a:r>
              <a:rPr lang="en-US" sz="1800" dirty="0" smtClean="0">
                <a:latin typeface="Arial" pitchFamily="34" charset="0"/>
                <a:cs typeface="Arial" pitchFamily="34" charset="0"/>
              </a:rPr>
              <a:t>study,” 2018</a:t>
            </a:r>
            <a:r>
              <a:rPr lang="en-US" sz="1600" dirty="0">
                <a:latin typeface="Arial" pitchFamily="34" charset="0"/>
                <a:cs typeface="Arial" pitchFamily="34" charset="0"/>
              </a:rPr>
              <a:t/>
            </a:r>
            <a:br>
              <a:rPr lang="en-US" sz="1600" dirty="0">
                <a:latin typeface="Arial" pitchFamily="34" charset="0"/>
                <a:cs typeface="Arial" pitchFamily="34" charset="0"/>
              </a:rPr>
            </a:br>
            <a:endParaRPr lang="en-US" sz="1600" dirty="0" smtClean="0">
              <a:latin typeface="Arial" pitchFamily="34" charset="0"/>
              <a:cs typeface="Arial" pitchFamily="34" charset="0"/>
            </a:endParaRPr>
          </a:p>
          <a:p>
            <a:pPr lvl="1"/>
            <a:r>
              <a:rPr lang="en-US" sz="1600" dirty="0" smtClean="0">
                <a:latin typeface="Arial" pitchFamily="34" charset="0"/>
                <a:cs typeface="Arial" pitchFamily="34" charset="0"/>
              </a:rPr>
              <a:t>Records of 37,651,619 commercially insured </a:t>
            </a:r>
            <a:r>
              <a:rPr lang="en-US" sz="1600" dirty="0">
                <a:latin typeface="Arial" pitchFamily="34" charset="0"/>
                <a:cs typeface="Arial" pitchFamily="34" charset="0"/>
              </a:rPr>
              <a:t>patients </a:t>
            </a:r>
            <a:r>
              <a:rPr lang="en-US" sz="1600" dirty="0" smtClean="0">
                <a:latin typeface="Arial" pitchFamily="34" charset="0"/>
                <a:cs typeface="Arial" pitchFamily="34" charset="0"/>
              </a:rPr>
              <a:t>2008 to 2016.</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lvl="1"/>
            <a:r>
              <a:rPr lang="en-US" sz="1600" dirty="0" smtClean="0">
                <a:latin typeface="Arial" pitchFamily="34" charset="0"/>
                <a:cs typeface="Arial" pitchFamily="34" charset="0"/>
              </a:rPr>
              <a:t>Included 1,015,116 opioid-naive </a:t>
            </a:r>
            <a:r>
              <a:rPr lang="en-US" sz="1600" dirty="0">
                <a:latin typeface="Arial" pitchFamily="34" charset="0"/>
                <a:cs typeface="Arial" pitchFamily="34" charset="0"/>
              </a:rPr>
              <a:t>patients </a:t>
            </a:r>
            <a:r>
              <a:rPr lang="en-US" sz="1600" dirty="0" smtClean="0">
                <a:latin typeface="Arial" pitchFamily="34" charset="0"/>
                <a:cs typeface="Arial" pitchFamily="34" charset="0"/>
              </a:rPr>
              <a:t>who underwent eight types of surgery.</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lvl="1"/>
            <a:r>
              <a:rPr lang="en-US" sz="1600" dirty="0" smtClean="0">
                <a:latin typeface="Arial" pitchFamily="34" charset="0"/>
                <a:cs typeface="Arial" pitchFamily="34" charset="0"/>
              </a:rPr>
              <a:t>“Misuse” defined as one of 16 </a:t>
            </a:r>
            <a:r>
              <a:rPr lang="en-US" sz="1600" dirty="0">
                <a:latin typeface="Arial" pitchFamily="34" charset="0"/>
                <a:cs typeface="Arial" pitchFamily="34" charset="0"/>
              </a:rPr>
              <a:t>diagnostic </a:t>
            </a:r>
            <a:r>
              <a:rPr lang="en-US" sz="1600" dirty="0" smtClean="0">
                <a:latin typeface="Arial" pitchFamily="34" charset="0"/>
                <a:cs typeface="Arial" pitchFamily="34" charset="0"/>
              </a:rPr>
              <a:t>codes </a:t>
            </a:r>
            <a:r>
              <a:rPr lang="en-US" sz="1600" dirty="0">
                <a:latin typeface="Arial" pitchFamily="34" charset="0"/>
                <a:cs typeface="Arial" pitchFamily="34" charset="0"/>
              </a:rPr>
              <a:t>for opioid dependence, abuse, or overdose</a:t>
            </a:r>
            <a:r>
              <a:rPr lang="en-US" sz="1600" dirty="0" smtClean="0">
                <a:latin typeface="Arial" pitchFamily="34" charset="0"/>
                <a:cs typeface="Arial" pitchFamily="34" charset="0"/>
              </a:rPr>
              <a:t>.</a:t>
            </a:r>
          </a:p>
          <a:p>
            <a:pPr lvl="2"/>
            <a:r>
              <a:rPr lang="en-US" sz="1600" dirty="0" smtClean="0">
                <a:solidFill>
                  <a:srgbClr val="FF0000"/>
                </a:solidFill>
                <a:latin typeface="Arial" pitchFamily="34" charset="0"/>
                <a:cs typeface="Arial" pitchFamily="34" charset="0"/>
              </a:rPr>
              <a:t>(However, ‘dependence’  is not abuse.)</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lvl="1"/>
            <a:r>
              <a:rPr lang="en-US" sz="1600" dirty="0" smtClean="0">
                <a:latin typeface="Arial" pitchFamily="34" charset="0"/>
                <a:cs typeface="Arial" pitchFamily="34" charset="0"/>
              </a:rPr>
              <a:t>Codes for opioid “misuse” were identified in 0.6% (183 per 100,000 person-years)</a:t>
            </a:r>
          </a:p>
          <a:p>
            <a:pPr lvl="2"/>
            <a:r>
              <a:rPr lang="en-US" sz="1600" dirty="0">
                <a:latin typeface="Arial" pitchFamily="34" charset="0"/>
                <a:cs typeface="Arial" pitchFamily="34" charset="0"/>
              </a:rPr>
              <a:t>T</a:t>
            </a:r>
            <a:r>
              <a:rPr lang="en-US" sz="1600" dirty="0" smtClean="0">
                <a:latin typeface="Arial" pitchFamily="34" charset="0"/>
                <a:cs typeface="Arial" pitchFamily="34" charset="0"/>
              </a:rPr>
              <a:t>oo small to reliably predict and well within diagnostic confounds</a:t>
            </a:r>
            <a:r>
              <a:rPr lang="en-US" sz="1300" dirty="0" smtClean="0">
                <a:latin typeface="Arial" pitchFamily="34" charset="0"/>
                <a:cs typeface="Arial" pitchFamily="34" charset="0"/>
              </a:rPr>
              <a:t/>
            </a:r>
            <a:br>
              <a:rPr lang="en-US" sz="1300" dirty="0" smtClean="0">
                <a:latin typeface="Arial" pitchFamily="34" charset="0"/>
                <a:cs typeface="Arial" pitchFamily="34" charset="0"/>
              </a:rPr>
            </a:br>
            <a:endParaRPr lang="en-US" sz="1300" dirty="0" smtClean="0">
              <a:latin typeface="Arial" pitchFamily="34" charset="0"/>
              <a:cs typeface="Arial" pitchFamily="34" charset="0"/>
            </a:endParaRPr>
          </a:p>
          <a:p>
            <a:pPr lvl="1"/>
            <a:r>
              <a:rPr lang="en-US" sz="1600" dirty="0" smtClean="0">
                <a:latin typeface="Arial" pitchFamily="34" charset="0"/>
                <a:cs typeface="Arial" pitchFamily="34" charset="0"/>
              </a:rPr>
              <a:t>Total duration of opioid use was believed by authors to be the strongest indicator of abuse.</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lvl="1"/>
            <a:r>
              <a:rPr lang="en-US" sz="1600" dirty="0" smtClean="0">
                <a:latin typeface="Arial" pitchFamily="34" charset="0"/>
                <a:cs typeface="Arial" pitchFamily="34" charset="0"/>
              </a:rPr>
              <a:t>However, total use duration also tracked strongly with known failure rates of common classes of surgical procedures. </a:t>
            </a:r>
            <a:endParaRPr lang="en-US" sz="1600" dirty="0">
              <a:latin typeface="Arial" pitchFamily="34" charset="0"/>
              <a:cs typeface="Arial" pitchFamily="34" charset="0"/>
            </a:endParaRPr>
          </a:p>
          <a:p>
            <a:pPr marL="0" indent="0">
              <a:buNone/>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endParaRPr lang="en-US" sz="1800" dirty="0" smtClean="0">
              <a:latin typeface="Arial" pitchFamily="34" charset="0"/>
              <a:cs typeface="Arial" pitchFamily="34" charset="0"/>
            </a:endParaRPr>
          </a:p>
        </p:txBody>
      </p:sp>
      <p:sp>
        <p:nvSpPr>
          <p:cNvPr id="4" name="Title 1"/>
          <p:cNvSpPr>
            <a:spLocks noGrp="1"/>
          </p:cNvSpPr>
          <p:nvPr>
            <p:ph type="title"/>
          </p:nvPr>
        </p:nvSpPr>
        <p:spPr>
          <a:xfrm>
            <a:off x="457200" y="152400"/>
            <a:ext cx="8229600" cy="667512"/>
          </a:xfrm>
        </p:spPr>
        <p:txBody>
          <a:bodyPr>
            <a:noAutofit/>
          </a:bodyPr>
          <a:lstStyle/>
          <a:p>
            <a:r>
              <a:rPr lang="en-US" sz="4400" dirty="0" smtClean="0"/>
              <a:t>Understanding “Risk” -4- </a:t>
            </a:r>
            <a:endParaRPr lang="en-US" sz="4400" dirty="0"/>
          </a:p>
        </p:txBody>
      </p:sp>
      <p:sp>
        <p:nvSpPr>
          <p:cNvPr id="5" name="TextBox 4"/>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7755683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627888"/>
          </a:xfrm>
        </p:spPr>
        <p:txBody>
          <a:bodyPr>
            <a:noAutofit/>
          </a:bodyPr>
          <a:lstStyle/>
          <a:p>
            <a:r>
              <a:rPr lang="en-US" sz="3600" dirty="0" smtClean="0"/>
              <a:t>About Opioids and Benzodiazepine Drugs</a:t>
            </a:r>
            <a:endParaRPr lang="en-US" sz="3600" dirty="0"/>
          </a:p>
        </p:txBody>
      </p:sp>
      <p:sp>
        <p:nvSpPr>
          <p:cNvPr id="3" name="Content Placeholder 2"/>
          <p:cNvSpPr>
            <a:spLocks noGrp="1"/>
          </p:cNvSpPr>
          <p:nvPr>
            <p:ph idx="1"/>
          </p:nvPr>
        </p:nvSpPr>
        <p:spPr>
          <a:xfrm>
            <a:off x="457200" y="1097280"/>
            <a:ext cx="8229600" cy="4389120"/>
          </a:xfrm>
        </p:spPr>
        <p:txBody>
          <a:bodyPr>
            <a:normAutofit fontScale="77500" lnSpcReduction="20000"/>
          </a:bodyPr>
          <a:lstStyle/>
          <a:p>
            <a:r>
              <a:rPr lang="en-US" dirty="0" smtClean="0">
                <a:latin typeface="Arial" pitchFamily="34" charset="0"/>
                <a:cs typeface="Arial" pitchFamily="34" charset="0"/>
              </a:rPr>
              <a:t>US CDC and VA guidelines caution against co-prescription of opioid pain relievers and Benzodiazepine anti-anxiety agents.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However, many patients in chronic pain become highly anxious or depressed.</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Benzodiazepine drugs are used to treat anxiety and depression.</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smtClean="0">
                <a:latin typeface="Arial" pitchFamily="34" charset="0"/>
                <a:cs typeface="Arial" pitchFamily="34" charset="0"/>
              </a:rPr>
              <a:t>Some reports indicate higher mortality in patients treated with both opioids and Benzo drugs.</a:t>
            </a:r>
            <a:br>
              <a:rPr lang="en-US" dirty="0" smtClean="0">
                <a:latin typeface="Arial" pitchFamily="34" charset="0"/>
                <a:cs typeface="Arial" pitchFamily="34" charset="0"/>
              </a:rPr>
            </a:br>
            <a:endParaRPr lang="en-US" dirty="0" smtClean="0">
              <a:latin typeface="Arial" pitchFamily="34" charset="0"/>
              <a:cs typeface="Arial" pitchFamily="34" charset="0"/>
            </a:endParaRPr>
          </a:p>
          <a:p>
            <a:r>
              <a:rPr lang="en-US" dirty="0">
                <a:latin typeface="Arial" pitchFamily="34" charset="0"/>
                <a:cs typeface="Arial" pitchFamily="34" charset="0"/>
              </a:rPr>
              <a:t>T</a:t>
            </a:r>
            <a:r>
              <a:rPr lang="en-US" dirty="0" smtClean="0">
                <a:latin typeface="Arial" pitchFamily="34" charset="0"/>
                <a:cs typeface="Arial" pitchFamily="34" charset="0"/>
              </a:rPr>
              <a:t>his higher mortality may result from UNDER-treatment of pain, rather than over-treatment.</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a:r>
              <a:rPr lang="en-US" dirty="0" smtClean="0">
                <a:latin typeface="Arial" pitchFamily="34" charset="0"/>
                <a:cs typeface="Arial" pitchFamily="34" charset="0"/>
              </a:rPr>
              <a:t>When patients die while under treatment, opioids are most likely “innocent bystanders”.</a:t>
            </a:r>
            <a:endParaRPr lang="en-US" dirty="0">
              <a:latin typeface="Arial" pitchFamily="34" charset="0"/>
              <a:cs typeface="Arial" pitchFamily="34" charset="0"/>
            </a:endParaRPr>
          </a:p>
        </p:txBody>
      </p:sp>
      <p:sp>
        <p:nvSpPr>
          <p:cNvPr id="4" name="TextBox 3"/>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6842101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0288"/>
          </a:xfrm>
        </p:spPr>
        <p:txBody>
          <a:bodyPr>
            <a:noAutofit/>
          </a:bodyPr>
          <a:lstStyle/>
          <a:p>
            <a:r>
              <a:rPr lang="en-US" sz="3200" dirty="0" smtClean="0"/>
              <a:t>Other Legal Precedents – Public Nuisance Laws</a:t>
            </a:r>
            <a:endParaRPr lang="en-US" sz="3200" dirty="0"/>
          </a:p>
        </p:txBody>
      </p:sp>
      <p:sp>
        <p:nvSpPr>
          <p:cNvPr id="3" name="Content Placeholder 2"/>
          <p:cNvSpPr>
            <a:spLocks noGrp="1"/>
          </p:cNvSpPr>
          <p:nvPr>
            <p:ph idx="1"/>
          </p:nvPr>
        </p:nvSpPr>
        <p:spPr>
          <a:xfrm>
            <a:off x="457200" y="990600"/>
            <a:ext cx="8229600" cy="4389120"/>
          </a:xfrm>
        </p:spPr>
        <p:txBody>
          <a:bodyPr>
            <a:noAutofit/>
          </a:bodyPr>
          <a:lstStyle/>
          <a:p>
            <a:r>
              <a:rPr lang="en-US" sz="1800" dirty="0">
                <a:latin typeface="Arial" pitchFamily="34" charset="0"/>
                <a:cs typeface="Arial" pitchFamily="34" charset="0"/>
              </a:rPr>
              <a:t>A public nuisance is </a:t>
            </a:r>
            <a:r>
              <a:rPr lang="en-US" sz="1600" dirty="0" smtClean="0">
                <a:latin typeface="Arial" pitchFamily="34" charset="0"/>
                <a:cs typeface="Arial" pitchFamily="34" charset="0"/>
              </a:rPr>
              <a:t>“any </a:t>
            </a:r>
            <a:r>
              <a:rPr lang="en-US" sz="1600" dirty="0">
                <a:latin typeface="Arial" pitchFamily="34" charset="0"/>
                <a:cs typeface="Arial" pitchFamily="34" charset="0"/>
              </a:rPr>
              <a:t>act, condition, or thing that unlawfully interferes with the rights of the public or obstructs the public in enjoying common rights. This includes actions that endanger public health or </a:t>
            </a:r>
            <a:r>
              <a:rPr lang="en-US" sz="1600" dirty="0" smtClean="0">
                <a:latin typeface="Arial" pitchFamily="34" charset="0"/>
                <a:cs typeface="Arial" pitchFamily="34" charset="0"/>
              </a:rPr>
              <a:t>safety….” </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a:latin typeface="Arial" pitchFamily="34" charset="0"/>
              <a:cs typeface="Arial" pitchFamily="34" charset="0"/>
              <a:hlinkClick r:id="rId2"/>
            </a:endParaRPr>
          </a:p>
          <a:p>
            <a:r>
              <a:rPr lang="en-US" sz="1800" dirty="0" smtClean="0">
                <a:latin typeface="Arial" pitchFamily="34" charset="0"/>
                <a:cs typeface="Arial" pitchFamily="34" charset="0"/>
              </a:rPr>
              <a:t>Multiple US courts have found that prescription opioids are not a “public nuisance.”  Pharma companies may not be prosecuted on that basis.</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lvl="1"/>
            <a:r>
              <a:rPr lang="en-US" sz="1600" dirty="0">
                <a:latin typeface="Arial" pitchFamily="34" charset="0"/>
                <a:cs typeface="Arial" pitchFamily="34" charset="0"/>
              </a:rPr>
              <a:t>People v. Purdue Pharma L.P., No. </a:t>
            </a:r>
            <a:r>
              <a:rPr lang="en-US" sz="1600" dirty="0" smtClean="0">
                <a:latin typeface="Arial" pitchFamily="34" charset="0"/>
                <a:cs typeface="Arial" pitchFamily="34" charset="0"/>
              </a:rPr>
              <a:t>30-2014-00725287, 2021 </a:t>
            </a:r>
            <a:r>
              <a:rPr lang="en-US" sz="1600" dirty="0">
                <a:latin typeface="Arial" pitchFamily="34" charset="0"/>
                <a:cs typeface="Arial" pitchFamily="34" charset="0"/>
              </a:rPr>
              <a:t>Cal. Super. LEXIS 31743 (Dec. 14, 2021); State ex </a:t>
            </a:r>
            <a:r>
              <a:rPr lang="en-US" sz="1600" dirty="0" smtClean="0">
                <a:latin typeface="Arial" pitchFamily="34" charset="0"/>
                <a:cs typeface="Arial" pitchFamily="34" charset="0"/>
              </a:rPr>
              <a:t>rel. Hunter </a:t>
            </a:r>
            <a:r>
              <a:rPr lang="en-US" sz="1600" dirty="0">
                <a:latin typeface="Arial" pitchFamily="34" charset="0"/>
                <a:cs typeface="Arial" pitchFamily="34" charset="0"/>
              </a:rPr>
              <a:t>v. Johnson &amp; Johnson, 499 P.3d 719, 721, 726 (</a:t>
            </a:r>
            <a:r>
              <a:rPr lang="en-US" sz="1600" dirty="0" smtClean="0">
                <a:latin typeface="Arial" pitchFamily="34" charset="0"/>
                <a:cs typeface="Arial" pitchFamily="34" charset="0"/>
              </a:rPr>
              <a:t>Okla. 2021</a:t>
            </a:r>
            <a:r>
              <a:rPr lang="en-US" sz="1600" dirty="0">
                <a:latin typeface="Arial" pitchFamily="34" charset="0"/>
                <a:cs typeface="Arial" pitchFamily="34" charset="0"/>
              </a:rPr>
              <a:t>)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Court held that </a:t>
            </a:r>
            <a:r>
              <a:rPr lang="en-US" sz="1600" dirty="0">
                <a:latin typeface="Arial" pitchFamily="34" charset="0"/>
                <a:cs typeface="Arial" pitchFamily="34" charset="0"/>
              </a:rPr>
              <a:t>“Oklahoma public nuisance law </a:t>
            </a:r>
            <a:r>
              <a:rPr lang="en-US" sz="1600" dirty="0" smtClean="0">
                <a:latin typeface="Arial" pitchFamily="34" charset="0"/>
                <a:cs typeface="Arial" pitchFamily="34" charset="0"/>
              </a:rPr>
              <a:t>does not </a:t>
            </a:r>
            <a:r>
              <a:rPr lang="en-US" sz="1600" dirty="0">
                <a:latin typeface="Arial" pitchFamily="34" charset="0"/>
                <a:cs typeface="Arial" pitchFamily="34" charset="0"/>
              </a:rPr>
              <a:t>extend to the manufacturing, marketing, and selling </a:t>
            </a:r>
            <a:r>
              <a:rPr lang="en-US" sz="1600" dirty="0" smtClean="0">
                <a:latin typeface="Arial" pitchFamily="34" charset="0"/>
                <a:cs typeface="Arial" pitchFamily="34" charset="0"/>
              </a:rPr>
              <a:t>of prescription opioids.”</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lvl="1"/>
            <a:r>
              <a:rPr lang="en-US" sz="1600" dirty="0" smtClean="0">
                <a:latin typeface="Arial" pitchFamily="34" charset="0"/>
                <a:cs typeface="Arial" pitchFamily="34" charset="0"/>
              </a:rPr>
              <a:t>It can be argued that - absent any objective evidence of specific harms - prescription of opioid analgesics by clinicians is not inherently injurious to any patient at any dose.</a:t>
            </a:r>
          </a:p>
          <a:p>
            <a:pPr lvl="2"/>
            <a:r>
              <a:rPr lang="en-US" sz="1600" dirty="0">
                <a:latin typeface="Arial" pitchFamily="34" charset="0"/>
                <a:cs typeface="Arial" pitchFamily="34" charset="0"/>
              </a:rPr>
              <a:t>N</a:t>
            </a:r>
            <a:r>
              <a:rPr lang="en-US" sz="1600" dirty="0" smtClean="0">
                <a:latin typeface="Arial" pitchFamily="34" charset="0"/>
                <a:cs typeface="Arial" pitchFamily="34" charset="0"/>
              </a:rPr>
              <a:t>o published evidence proves patient harms are increased by higher doses. </a:t>
            </a:r>
          </a:p>
          <a:p>
            <a:pPr lvl="2"/>
            <a:r>
              <a:rPr lang="en-US" sz="1600" dirty="0" smtClean="0">
                <a:latin typeface="Arial" pitchFamily="34" charset="0"/>
                <a:cs typeface="Arial" pitchFamily="34" charset="0"/>
              </a:rPr>
              <a:t>Much evidence that patient harms increased by under-treatment of pain.</a:t>
            </a:r>
            <a:endParaRPr lang="en-US" sz="1600" dirty="0">
              <a:latin typeface="Arial" pitchFamily="34" charset="0"/>
              <a:cs typeface="Arial" pitchFamily="34" charset="0"/>
            </a:endParaRPr>
          </a:p>
        </p:txBody>
      </p:sp>
      <p:sp>
        <p:nvSpPr>
          <p:cNvPr id="4" name="TextBox 3"/>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5876567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80288"/>
          </a:xfrm>
        </p:spPr>
        <p:txBody>
          <a:bodyPr>
            <a:noAutofit/>
          </a:bodyPr>
          <a:lstStyle/>
          <a:p>
            <a:r>
              <a:rPr lang="en-US" sz="3600" dirty="0" smtClean="0"/>
              <a:t>Public Nuisance Laws -2-</a:t>
            </a:r>
            <a:endParaRPr lang="en-US" sz="3600" dirty="0"/>
          </a:p>
        </p:txBody>
      </p:sp>
      <p:sp>
        <p:nvSpPr>
          <p:cNvPr id="5" name="Content Placeholder 2"/>
          <p:cNvSpPr>
            <a:spLocks noGrp="1"/>
          </p:cNvSpPr>
          <p:nvPr>
            <p:ph idx="1"/>
          </p:nvPr>
        </p:nvSpPr>
        <p:spPr>
          <a:xfrm>
            <a:off x="457200" y="990600"/>
            <a:ext cx="8229600" cy="4389120"/>
          </a:xfrm>
        </p:spPr>
        <p:txBody>
          <a:bodyPr>
            <a:noAutofit/>
          </a:bodyPr>
          <a:lstStyle/>
          <a:p>
            <a:endParaRPr lang="en-US" sz="1800" dirty="0">
              <a:latin typeface="Arial" pitchFamily="34" charset="0"/>
              <a:cs typeface="Arial" pitchFamily="34" charset="0"/>
            </a:endParaRPr>
          </a:p>
          <a:p>
            <a:r>
              <a:rPr lang="en-US" sz="1800" dirty="0" smtClean="0">
                <a:latin typeface="Arial" pitchFamily="34" charset="0"/>
                <a:cs typeface="Arial" pitchFamily="34" charset="0"/>
              </a:rPr>
              <a:t>November 20, 2021:  ”Orange</a:t>
            </a:r>
            <a:r>
              <a:rPr lang="en-US" sz="1800" dirty="0">
                <a:latin typeface="Arial" pitchFamily="34" charset="0"/>
                <a:cs typeface="Arial" pitchFamily="34" charset="0"/>
              </a:rPr>
              <a:t>, Los Angeles, and Santa Clara counties, joined by the city of Oakland, argued that the companies they sued created a "public nuisance" by encouraging increased use of their products through a false or misleading marketing campaign. The four jurisdictions sought more than $50 billion in damages. Following a bench trial that began on April 19 and wrapped up at the beginning </a:t>
            </a:r>
            <a:r>
              <a:rPr lang="en-US" sz="1800" dirty="0" smtClean="0">
                <a:latin typeface="Arial" pitchFamily="34" charset="0"/>
                <a:cs typeface="Arial" pitchFamily="34" charset="0"/>
              </a:rPr>
              <a:t>of  [October 2021], </a:t>
            </a:r>
            <a:r>
              <a:rPr lang="en-US" sz="1800" dirty="0">
                <a:latin typeface="Arial" pitchFamily="34" charset="0"/>
                <a:cs typeface="Arial" pitchFamily="34" charset="0"/>
              </a:rPr>
              <a:t>Wilson concluded that the plaintiffs had failed to prove </a:t>
            </a:r>
            <a:r>
              <a:rPr lang="en-US" sz="1800" i="1" dirty="0">
                <a:latin typeface="Arial" pitchFamily="34" charset="0"/>
                <a:cs typeface="Arial" pitchFamily="34" charset="0"/>
              </a:rPr>
              <a:t>any</a:t>
            </a:r>
            <a:r>
              <a:rPr lang="en-US" sz="1800" dirty="0">
                <a:latin typeface="Arial" pitchFamily="34" charset="0"/>
                <a:cs typeface="Arial" pitchFamily="34" charset="0"/>
              </a:rPr>
              <a:t> of their allegations</a:t>
            </a:r>
            <a:r>
              <a:rPr lang="en-US" sz="1800" dirty="0" smtClean="0">
                <a:latin typeface="Arial" pitchFamily="34" charset="0"/>
                <a:cs typeface="Arial" pitchFamily="34" charset="0"/>
              </a:rPr>
              <a:t>.”</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Court also </a:t>
            </a:r>
            <a:r>
              <a:rPr lang="en-US" sz="1800" dirty="0">
                <a:latin typeface="Arial" pitchFamily="34" charset="0"/>
                <a:cs typeface="Arial" pitchFamily="34" charset="0"/>
              </a:rPr>
              <a:t>found that the studies </a:t>
            </a:r>
            <a:r>
              <a:rPr lang="en-US" sz="1800" dirty="0" smtClean="0">
                <a:latin typeface="Arial" pitchFamily="34" charset="0"/>
                <a:cs typeface="Arial" pitchFamily="34" charset="0"/>
              </a:rPr>
              <a:t>on which expert witness Dr</a:t>
            </a:r>
            <a:r>
              <a:rPr lang="en-US" sz="1800" dirty="0">
                <a:latin typeface="Arial" pitchFamily="34" charset="0"/>
                <a:cs typeface="Arial" pitchFamily="34" charset="0"/>
              </a:rPr>
              <a:t>. </a:t>
            </a:r>
            <a:r>
              <a:rPr lang="en-US" sz="1800" dirty="0" smtClean="0">
                <a:latin typeface="Arial" pitchFamily="34" charset="0"/>
                <a:cs typeface="Arial" pitchFamily="34" charset="0"/>
              </a:rPr>
              <a:t>Anna Lembke relied </a:t>
            </a:r>
            <a:r>
              <a:rPr lang="en-US" sz="1800" dirty="0">
                <a:latin typeface="Arial" pitchFamily="34" charset="0"/>
                <a:cs typeface="Arial" pitchFamily="34" charset="0"/>
              </a:rPr>
              <a:t>to claim a 25% addiction rate among opioid patients were "inadequate to support </a:t>
            </a:r>
            <a:r>
              <a:rPr lang="en-US" sz="1800" dirty="0" smtClean="0">
                <a:latin typeface="Arial" pitchFamily="34" charset="0"/>
                <a:cs typeface="Arial" pitchFamily="34" charset="0"/>
              </a:rPr>
              <a:t>it.”  </a:t>
            </a:r>
            <a:r>
              <a:rPr lang="en-US" sz="1800" dirty="0">
                <a:latin typeface="Arial" pitchFamily="34" charset="0"/>
                <a:cs typeface="Arial" pitchFamily="34" charset="0"/>
              </a:rPr>
              <a:t>J</a:t>
            </a:r>
            <a:r>
              <a:rPr lang="en-US" sz="1800" dirty="0" smtClean="0">
                <a:latin typeface="Arial" pitchFamily="34" charset="0"/>
                <a:cs typeface="Arial" pitchFamily="34" charset="0"/>
              </a:rPr>
              <a:t>udge </a:t>
            </a:r>
            <a:r>
              <a:rPr lang="en-US" sz="1800" dirty="0">
                <a:latin typeface="Arial" pitchFamily="34" charset="0"/>
                <a:cs typeface="Arial" pitchFamily="34" charset="0"/>
              </a:rPr>
              <a:t>noted that more reliable data suggested an addiction rate of less than 5</a:t>
            </a:r>
            <a:r>
              <a:rPr lang="en-US" sz="1800" dirty="0" smtClean="0">
                <a:latin typeface="Arial" pitchFamily="34" charset="0"/>
                <a:cs typeface="Arial" pitchFamily="34" charset="0"/>
              </a:rPr>
              <a:t>%</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Other published sources (Brat) suggest S.U.D or “addiction” rates are less than 1 patient in 1,000</a:t>
            </a:r>
          </a:p>
        </p:txBody>
      </p:sp>
      <p:sp>
        <p:nvSpPr>
          <p:cNvPr id="6" name="TextBox 5"/>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679198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4912"/>
            <a:ext cx="8229600" cy="780288"/>
          </a:xfrm>
        </p:spPr>
        <p:txBody>
          <a:bodyPr>
            <a:normAutofit fontScale="90000"/>
          </a:bodyPr>
          <a:lstStyle/>
          <a:p>
            <a:r>
              <a:rPr lang="en-US" dirty="0" smtClean="0"/>
              <a:t>Avoiding Adversarial Proceedings</a:t>
            </a:r>
            <a:endParaRPr lang="en-US" dirty="0"/>
          </a:p>
        </p:txBody>
      </p:sp>
      <p:sp>
        <p:nvSpPr>
          <p:cNvPr id="4" name="TextBox 3"/>
          <p:cNvSpPr txBox="1"/>
          <p:nvPr/>
        </p:nvSpPr>
        <p:spPr>
          <a:xfrm>
            <a:off x="54102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0531089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389120"/>
          </a:xfrm>
        </p:spPr>
        <p:txBody>
          <a:bodyPr>
            <a:normAutofit/>
          </a:bodyPr>
          <a:lstStyle/>
          <a:p>
            <a:r>
              <a:rPr lang="en-US" sz="2000" b="1" dirty="0">
                <a:latin typeface="Arial" pitchFamily="34" charset="0"/>
                <a:cs typeface="Arial" pitchFamily="34" charset="0"/>
              </a:rPr>
              <a:t>City of Huntington v. </a:t>
            </a:r>
            <a:r>
              <a:rPr lang="en-US" sz="2000" b="1" dirty="0" smtClean="0">
                <a:latin typeface="Arial" pitchFamily="34" charset="0"/>
                <a:cs typeface="Arial" pitchFamily="34" charset="0"/>
              </a:rPr>
              <a:t>AmerisourceBergen Drug </a:t>
            </a:r>
            <a:r>
              <a:rPr lang="en-US" sz="2000" b="1" dirty="0">
                <a:latin typeface="Arial" pitchFamily="34" charset="0"/>
                <a:cs typeface="Arial" pitchFamily="34" charset="0"/>
              </a:rPr>
              <a:t>Corp</a:t>
            </a:r>
            <a:r>
              <a:rPr lang="en-US" sz="2000" dirty="0">
                <a:latin typeface="Arial" pitchFamily="34" charset="0"/>
                <a:cs typeface="Arial" pitchFamily="34" charset="0"/>
              </a:rPr>
              <a:t>., No. 3:17-cv-01362, 2022 U.S. </a:t>
            </a:r>
            <a:r>
              <a:rPr lang="en-US" sz="2000" dirty="0" smtClean="0">
                <a:latin typeface="Arial" pitchFamily="34" charset="0"/>
                <a:cs typeface="Arial" pitchFamily="34" charset="0"/>
              </a:rPr>
              <a:t>Dist. LEXIS </a:t>
            </a:r>
            <a:r>
              <a:rPr lang="en-US" sz="2000" dirty="0">
                <a:latin typeface="Arial" pitchFamily="34" charset="0"/>
                <a:cs typeface="Arial" pitchFamily="34" charset="0"/>
              </a:rPr>
              <a:t>117322 (S.D. W.Va. July 4, 2022</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r>
              <a:rPr lang="en-US" sz="2000" b="1" dirty="0">
                <a:latin typeface="Arial" pitchFamily="34" charset="0"/>
                <a:cs typeface="Arial" pitchFamily="34" charset="0"/>
              </a:rPr>
              <a:t>County of Lake v. Purdue Pharma (In re Nat’l </a:t>
            </a:r>
            <a:r>
              <a:rPr lang="en-US" sz="2000" b="1" dirty="0" smtClean="0">
                <a:latin typeface="Arial" pitchFamily="34" charset="0"/>
                <a:cs typeface="Arial" pitchFamily="34" charset="0"/>
              </a:rPr>
              <a:t>Prescription Opiate </a:t>
            </a:r>
            <a:r>
              <a:rPr lang="en-US" sz="2000" b="1" dirty="0" err="1">
                <a:latin typeface="Arial" pitchFamily="34" charset="0"/>
                <a:cs typeface="Arial" pitchFamily="34" charset="0"/>
              </a:rPr>
              <a:t>Litig</a:t>
            </a:r>
            <a:r>
              <a:rPr lang="en-US" sz="2000" b="1" dirty="0">
                <a:latin typeface="Arial" pitchFamily="34" charset="0"/>
                <a:cs typeface="Arial" pitchFamily="34" charset="0"/>
              </a:rPr>
              <a:t>.)</a:t>
            </a:r>
            <a:r>
              <a:rPr lang="en-US" sz="2000" dirty="0">
                <a:latin typeface="Arial" pitchFamily="34" charset="0"/>
                <a:cs typeface="Arial" pitchFamily="34" charset="0"/>
              </a:rPr>
              <a:t>, No. 1:17-md-2804 (N.D. Ohio Nov. 23, 2021); In </a:t>
            </a:r>
            <a:r>
              <a:rPr lang="en-US" sz="2000" dirty="0" smtClean="0">
                <a:latin typeface="Arial" pitchFamily="34" charset="0"/>
                <a:cs typeface="Arial" pitchFamily="34" charset="0"/>
              </a:rPr>
              <a:t>re Opioid </a:t>
            </a:r>
            <a:r>
              <a:rPr lang="en-US" sz="2000" dirty="0" err="1">
                <a:latin typeface="Arial" pitchFamily="34" charset="0"/>
                <a:cs typeface="Arial" pitchFamily="34" charset="0"/>
              </a:rPr>
              <a:t>Litig</a:t>
            </a:r>
            <a:r>
              <a:rPr lang="en-US" sz="2000" dirty="0">
                <a:latin typeface="Arial" pitchFamily="34" charset="0"/>
                <a:cs typeface="Arial" pitchFamily="34" charset="0"/>
              </a:rPr>
              <a:t>., No. 400000/2017 (N.Y. Sup. Ct.); County of </a:t>
            </a:r>
            <a:r>
              <a:rPr lang="en-US" sz="2000" dirty="0" smtClean="0">
                <a:latin typeface="Arial" pitchFamily="34" charset="0"/>
                <a:cs typeface="Arial" pitchFamily="34" charset="0"/>
              </a:rPr>
              <a:t>Suffolk v</a:t>
            </a:r>
            <a:r>
              <a:rPr lang="en-US" sz="2000" dirty="0">
                <a:latin typeface="Arial" pitchFamily="34" charset="0"/>
                <a:cs typeface="Arial" pitchFamily="34" charset="0"/>
              </a:rPr>
              <a:t>. Purdue Pharma L.P., No. 400001/2017 (N.Y. Sup. Ct.); </a:t>
            </a:r>
            <a:r>
              <a:rPr lang="en-US" sz="2000" dirty="0" smtClean="0">
                <a:latin typeface="Arial" pitchFamily="34" charset="0"/>
                <a:cs typeface="Arial" pitchFamily="34" charset="0"/>
              </a:rPr>
              <a:t>County of </a:t>
            </a:r>
            <a:r>
              <a:rPr lang="en-US" sz="2000" dirty="0">
                <a:latin typeface="Arial" pitchFamily="34" charset="0"/>
                <a:cs typeface="Arial" pitchFamily="34" charset="0"/>
              </a:rPr>
              <a:t>Nassau v. Purdue Pharma L.P., No. 400008/2017 (N.Y. Sup. Ct</a:t>
            </a:r>
            <a:r>
              <a:rPr lang="en-US" sz="2000" dirty="0" smtClean="0">
                <a:latin typeface="Arial" pitchFamily="34" charset="0"/>
                <a:cs typeface="Arial" pitchFamily="34" charset="0"/>
              </a:rPr>
              <a:t>.); State </a:t>
            </a:r>
            <a:r>
              <a:rPr lang="en-US" sz="2000" dirty="0">
                <a:latin typeface="Arial" pitchFamily="34" charset="0"/>
                <a:cs typeface="Arial" pitchFamily="34" charset="0"/>
              </a:rPr>
              <a:t>v. Purdue Pharma L.P., No. 400016/2018 (N.Y. Sup. Ct</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r>
              <a:rPr lang="en-US" sz="2000" b="1" dirty="0" smtClean="0">
                <a:solidFill>
                  <a:srgbClr val="FF0000"/>
                </a:solidFill>
                <a:latin typeface="Arial" pitchFamily="34" charset="0"/>
                <a:cs typeface="Arial" pitchFamily="34" charset="0"/>
              </a:rPr>
              <a:t>HOWEVER NOTE: </a:t>
            </a:r>
          </a:p>
          <a:p>
            <a:pPr lvl="1"/>
            <a:r>
              <a:rPr lang="en-US" sz="1800" b="1" dirty="0" smtClean="0">
                <a:solidFill>
                  <a:srgbClr val="FF0000"/>
                </a:solidFill>
                <a:latin typeface="Arial" pitchFamily="34" charset="0"/>
                <a:cs typeface="Arial" pitchFamily="34" charset="0"/>
              </a:rPr>
              <a:t>Not all courts have agreed with these precedents </a:t>
            </a:r>
            <a:r>
              <a:rPr lang="en-US" sz="1800" dirty="0" smtClean="0">
                <a:latin typeface="Arial" pitchFamily="34" charset="0"/>
                <a:cs typeface="Arial" pitchFamily="34" charset="0"/>
              </a:rPr>
              <a:t>(see references)</a:t>
            </a:r>
            <a:endParaRPr lang="en-US" sz="1800" dirty="0">
              <a:latin typeface="Arial" pitchFamily="34" charset="0"/>
              <a:cs typeface="Arial" pitchFamily="34" charset="0"/>
            </a:endParaRPr>
          </a:p>
        </p:txBody>
      </p:sp>
      <p:sp>
        <p:nvSpPr>
          <p:cNvPr id="4" name="Title 1"/>
          <p:cNvSpPr txBox="1">
            <a:spLocks/>
          </p:cNvSpPr>
          <p:nvPr/>
        </p:nvSpPr>
        <p:spPr>
          <a:xfrm>
            <a:off x="457200" y="0"/>
            <a:ext cx="8229600" cy="780288"/>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Other Legal Precedents -2-</a:t>
            </a:r>
            <a:endParaRPr lang="en-US" sz="3600" dirty="0"/>
          </a:p>
        </p:txBody>
      </p:sp>
      <p:sp>
        <p:nvSpPr>
          <p:cNvPr id="5" name="TextBox 4"/>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6478714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04088"/>
          </a:xfrm>
        </p:spPr>
        <p:txBody>
          <a:bodyPr>
            <a:noAutofit/>
          </a:bodyPr>
          <a:lstStyle/>
          <a:p>
            <a:r>
              <a:rPr lang="en-US" sz="3500" dirty="0" smtClean="0"/>
              <a:t>Observations Concerning Appeals</a:t>
            </a:r>
            <a:endParaRPr lang="en-US" sz="3500" dirty="0"/>
          </a:p>
        </p:txBody>
      </p:sp>
      <p:sp>
        <p:nvSpPr>
          <p:cNvPr id="3" name="Content Placeholder 2"/>
          <p:cNvSpPr>
            <a:spLocks noGrp="1"/>
          </p:cNvSpPr>
          <p:nvPr>
            <p:ph idx="1"/>
          </p:nvPr>
        </p:nvSpPr>
        <p:spPr>
          <a:xfrm>
            <a:off x="457200" y="1143000"/>
            <a:ext cx="8229600" cy="4389120"/>
          </a:xfrm>
        </p:spPr>
        <p:txBody>
          <a:bodyPr>
            <a:normAutofit fontScale="92500" lnSpcReduction="10000"/>
          </a:bodyPr>
          <a:lstStyle/>
          <a:p>
            <a:r>
              <a:rPr lang="en-US" sz="2000" b="1" dirty="0" smtClean="0">
                <a:latin typeface="Arial" pitchFamily="34" charset="0"/>
                <a:cs typeface="Arial" pitchFamily="34" charset="0"/>
              </a:rPr>
              <a:t>Appeals of court convictions can be very difficult:</a:t>
            </a:r>
            <a:br>
              <a:rPr lang="en-US" sz="2000" b="1" dirty="0" smtClean="0">
                <a:latin typeface="Arial" pitchFamily="34" charset="0"/>
                <a:cs typeface="Arial" pitchFamily="34" charset="0"/>
              </a:rPr>
            </a:br>
            <a:endParaRPr lang="en-US" sz="2000" b="1" dirty="0" smtClean="0">
              <a:latin typeface="Arial" pitchFamily="34" charset="0"/>
              <a:cs typeface="Arial" pitchFamily="34" charset="0"/>
            </a:endParaRPr>
          </a:p>
          <a:p>
            <a:pPr lvl="1"/>
            <a:r>
              <a:rPr lang="en-US" sz="2000" dirty="0" smtClean="0">
                <a:latin typeface="Arial" pitchFamily="34" charset="0"/>
                <a:cs typeface="Arial" pitchFamily="34" charset="0"/>
              </a:rPr>
              <a:t>Federal </a:t>
            </a:r>
            <a:r>
              <a:rPr lang="en-US" sz="2000" dirty="0">
                <a:latin typeface="Arial" pitchFamily="34" charset="0"/>
                <a:cs typeface="Arial" pitchFamily="34" charset="0"/>
              </a:rPr>
              <a:t>Rule </a:t>
            </a:r>
            <a:r>
              <a:rPr lang="en-US" sz="2000" dirty="0" smtClean="0">
                <a:latin typeface="Arial" pitchFamily="34" charset="0"/>
                <a:cs typeface="Arial" pitchFamily="34" charset="0"/>
              </a:rPr>
              <a:t>of Criminal </a:t>
            </a:r>
            <a:r>
              <a:rPr lang="en-US" sz="2000" dirty="0">
                <a:latin typeface="Arial" pitchFamily="34" charset="0"/>
                <a:cs typeface="Arial" pitchFamily="34" charset="0"/>
              </a:rPr>
              <a:t>Procedure </a:t>
            </a:r>
            <a:r>
              <a:rPr lang="en-US" sz="2000" dirty="0" smtClean="0">
                <a:latin typeface="Arial" pitchFamily="34" charset="0"/>
                <a:cs typeface="Arial" pitchFamily="34" charset="0"/>
              </a:rPr>
              <a:t>29: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A </a:t>
            </a:r>
            <a:r>
              <a:rPr lang="en-US" sz="2000" dirty="0">
                <a:latin typeface="Arial" pitchFamily="34" charset="0"/>
                <a:cs typeface="Arial" pitchFamily="34" charset="0"/>
              </a:rPr>
              <a:t>defendant must show that “the evidence, viewed in the </a:t>
            </a:r>
            <a:r>
              <a:rPr lang="en-US" sz="2000" dirty="0" smtClean="0">
                <a:latin typeface="Arial" pitchFamily="34" charset="0"/>
                <a:cs typeface="Arial" pitchFamily="34" charset="0"/>
              </a:rPr>
              <a:t>light most </a:t>
            </a:r>
            <a:r>
              <a:rPr lang="en-US" sz="2000" dirty="0">
                <a:latin typeface="Arial" pitchFamily="34" charset="0"/>
                <a:cs typeface="Arial" pitchFamily="34" charset="0"/>
              </a:rPr>
              <a:t>favorable to the government, could not have persuaded any trier of fact of </a:t>
            </a:r>
            <a:r>
              <a:rPr lang="en-US" sz="2000" dirty="0" smtClean="0">
                <a:latin typeface="Arial" pitchFamily="34" charset="0"/>
                <a:cs typeface="Arial" pitchFamily="34" charset="0"/>
              </a:rPr>
              <a:t>the defendant’s </a:t>
            </a:r>
            <a:r>
              <a:rPr lang="en-US" sz="2000" dirty="0">
                <a:latin typeface="Arial" pitchFamily="34" charset="0"/>
                <a:cs typeface="Arial" pitchFamily="34" charset="0"/>
              </a:rPr>
              <a:t>guilt beyond a reasonable doubt.” United States v. Merlino, 592 F.3d 22, 29 (1st Cir. 2010</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lvl="1"/>
            <a:r>
              <a:rPr lang="en-US" sz="2000" dirty="0">
                <a:latin typeface="Arial" pitchFamily="34" charset="0"/>
                <a:cs typeface="Arial" pitchFamily="34" charset="0"/>
              </a:rPr>
              <a:t>“The court need not be convinced </a:t>
            </a:r>
            <a:r>
              <a:rPr lang="en-US" sz="2000" dirty="0" smtClean="0">
                <a:latin typeface="Arial" pitchFamily="34" charset="0"/>
                <a:cs typeface="Arial" pitchFamily="34" charset="0"/>
              </a:rPr>
              <a:t>that the </a:t>
            </a:r>
            <a:r>
              <a:rPr lang="en-US" sz="2000" dirty="0">
                <a:latin typeface="Arial" pitchFamily="34" charset="0"/>
                <a:cs typeface="Arial" pitchFamily="34" charset="0"/>
              </a:rPr>
              <a:t>verdict is correct; it need only be satisfied that the verdict is supported by </a:t>
            </a:r>
            <a:r>
              <a:rPr lang="en-US" sz="2000" dirty="0" smtClean="0">
                <a:latin typeface="Arial" pitchFamily="34" charset="0"/>
                <a:cs typeface="Arial" pitchFamily="34" charset="0"/>
              </a:rPr>
              <a:t>the record</a:t>
            </a:r>
            <a:r>
              <a:rPr lang="en-US" sz="2000" dirty="0">
                <a:latin typeface="Arial" pitchFamily="34" charset="0"/>
                <a:cs typeface="Arial" pitchFamily="34" charset="0"/>
              </a:rPr>
              <a:t>.” United States v. Kilmartin, 944 F.3d 315, 325 (1st Cir. 2019</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r>
              <a:rPr lang="en-US" sz="2200" b="1" dirty="0">
                <a:solidFill>
                  <a:srgbClr val="FF0000"/>
                </a:solidFill>
                <a:latin typeface="Arial" pitchFamily="34" charset="0"/>
                <a:cs typeface="Arial" pitchFamily="34" charset="0"/>
              </a:rPr>
              <a:t>C</a:t>
            </a:r>
            <a:r>
              <a:rPr lang="en-US" sz="2200" b="1" dirty="0" smtClean="0">
                <a:solidFill>
                  <a:srgbClr val="FF0000"/>
                </a:solidFill>
                <a:latin typeface="Arial" pitchFamily="34" charset="0"/>
                <a:cs typeface="Arial" pitchFamily="34" charset="0"/>
              </a:rPr>
              <a:t>onclusion:  lawyers should seek to win the initial court case.  The deck is stacked against your client in any judicial review. </a:t>
            </a:r>
            <a:endParaRPr lang="en-US" sz="2200" b="1" dirty="0">
              <a:solidFill>
                <a:srgbClr val="FF0000"/>
              </a:solidFill>
              <a:latin typeface="Arial" pitchFamily="34" charset="0"/>
              <a:cs typeface="Arial" pitchFamily="34" charset="0"/>
            </a:endParaRPr>
          </a:p>
        </p:txBody>
      </p:sp>
      <p:sp>
        <p:nvSpPr>
          <p:cNvPr id="4" name="TextBox 3"/>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7567703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1312"/>
          </a:xfrm>
        </p:spPr>
        <p:txBody>
          <a:bodyPr>
            <a:noAutofit/>
          </a:bodyPr>
          <a:lstStyle/>
          <a:p>
            <a:r>
              <a:rPr lang="en-US" sz="3500" dirty="0" smtClean="0"/>
              <a:t>Grounds for Successful Appeal</a:t>
            </a:r>
            <a:endParaRPr lang="en-US" sz="3500" dirty="0"/>
          </a:p>
        </p:txBody>
      </p:sp>
      <p:sp>
        <p:nvSpPr>
          <p:cNvPr id="3" name="Content Placeholder 2"/>
          <p:cNvSpPr>
            <a:spLocks noGrp="1"/>
          </p:cNvSpPr>
          <p:nvPr>
            <p:ph idx="1"/>
          </p:nvPr>
        </p:nvSpPr>
        <p:spPr>
          <a:xfrm>
            <a:off x="457200" y="1143000"/>
            <a:ext cx="8229600" cy="5029200"/>
          </a:xfrm>
        </p:spPr>
        <p:txBody>
          <a:bodyPr>
            <a:normAutofit fontScale="85000" lnSpcReduction="20000"/>
          </a:bodyPr>
          <a:lstStyle/>
          <a:p>
            <a:r>
              <a:rPr lang="en-US" sz="2000" b="1" dirty="0" smtClean="0">
                <a:latin typeface="Arial" pitchFamily="34" charset="0"/>
                <a:cs typeface="Arial" pitchFamily="34" charset="0"/>
              </a:rPr>
              <a:t>Misapplication </a:t>
            </a:r>
            <a:r>
              <a:rPr lang="en-US" sz="2000" b="1" dirty="0">
                <a:latin typeface="Arial" pitchFamily="34" charset="0"/>
                <a:cs typeface="Arial" pitchFamily="34" charset="0"/>
              </a:rPr>
              <a:t>of the law</a:t>
            </a:r>
            <a:r>
              <a:rPr lang="en-US" sz="2000" dirty="0">
                <a:latin typeface="Arial" pitchFamily="34" charset="0"/>
                <a:cs typeface="Arial" pitchFamily="34" charset="0"/>
              </a:rPr>
              <a:t>, improper jury instructions, or incorrect rulings on evidence </a:t>
            </a:r>
            <a:r>
              <a:rPr lang="en-US" sz="2000" dirty="0" smtClean="0">
                <a:latin typeface="Arial" pitchFamily="34" charset="0"/>
                <a:cs typeface="Arial" pitchFamily="34" charset="0"/>
              </a:rPr>
              <a:t>admissibility.</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r>
              <a:rPr lang="en-US" sz="2000" b="1" dirty="0">
                <a:latin typeface="Arial" pitchFamily="34" charset="0"/>
                <a:cs typeface="Arial" pitchFamily="34" charset="0"/>
              </a:rPr>
              <a:t>Insufficient evidence</a:t>
            </a:r>
            <a:r>
              <a:rPr lang="en-US" sz="2000" dirty="0">
                <a:latin typeface="Arial" pitchFamily="34" charset="0"/>
                <a:cs typeface="Arial" pitchFamily="34" charset="0"/>
              </a:rPr>
              <a:t>: When the evidence presented at trial is not enough to support a guilty verdict beyond a reasonable </a:t>
            </a:r>
            <a:r>
              <a:rPr lang="en-US" sz="2000" dirty="0" smtClean="0">
                <a:latin typeface="Arial" pitchFamily="34" charset="0"/>
                <a:cs typeface="Arial" pitchFamily="34" charset="0"/>
              </a:rPr>
              <a:t>doubt.</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r>
              <a:rPr lang="en-US" sz="2000" b="1" dirty="0">
                <a:latin typeface="Arial" pitchFamily="34" charset="0"/>
                <a:cs typeface="Arial" pitchFamily="34" charset="0"/>
              </a:rPr>
              <a:t>Ineffective assistance of counsel</a:t>
            </a:r>
            <a:r>
              <a:rPr lang="en-US" sz="2000" dirty="0">
                <a:latin typeface="Arial" pitchFamily="34" charset="0"/>
                <a:cs typeface="Arial" pitchFamily="34" charset="0"/>
              </a:rPr>
              <a:t>: If the defense attorney's performance was deficient and prejudiced the defendant's </a:t>
            </a:r>
            <a:r>
              <a:rPr lang="en-US" sz="2000" dirty="0" smtClean="0">
                <a:latin typeface="Arial" pitchFamily="34" charset="0"/>
                <a:cs typeface="Arial" pitchFamily="34" charset="0"/>
              </a:rPr>
              <a:t>case</a:t>
            </a:r>
            <a:br>
              <a:rPr lang="en-US" sz="2000" dirty="0" smtClean="0">
                <a:latin typeface="Arial" pitchFamily="34" charset="0"/>
                <a:cs typeface="Arial" pitchFamily="34" charset="0"/>
              </a:rPr>
            </a:br>
            <a:endParaRPr lang="en-US" sz="2000" dirty="0">
              <a:latin typeface="Arial" pitchFamily="34" charset="0"/>
              <a:cs typeface="Arial" pitchFamily="34" charset="0"/>
              <a:hlinkClick r:id="rId2"/>
            </a:endParaRPr>
          </a:p>
          <a:p>
            <a:r>
              <a:rPr lang="en-US" sz="2000" b="1" dirty="0">
                <a:latin typeface="Arial" pitchFamily="34" charset="0"/>
                <a:cs typeface="Arial" pitchFamily="34" charset="0"/>
              </a:rPr>
              <a:t>Juror misconduct</a:t>
            </a:r>
            <a:r>
              <a:rPr lang="en-US" sz="2000" dirty="0">
                <a:latin typeface="Arial" pitchFamily="34" charset="0"/>
                <a:cs typeface="Arial" pitchFamily="34" charset="0"/>
              </a:rPr>
              <a:t>: This involves improper behavior by jurors during deliberations or the trial, such as unauthorized experiments or </a:t>
            </a:r>
            <a:r>
              <a:rPr lang="en-US" sz="2000" dirty="0" smtClean="0">
                <a:latin typeface="Arial" pitchFamily="34" charset="0"/>
                <a:cs typeface="Arial" pitchFamily="34" charset="0"/>
              </a:rPr>
              <a:t>communications.</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r>
              <a:rPr lang="en-US" sz="2000" b="1" dirty="0">
                <a:latin typeface="Arial" pitchFamily="34" charset="0"/>
                <a:cs typeface="Arial" pitchFamily="34" charset="0"/>
              </a:rPr>
              <a:t>Prosecutorial misconduct: </a:t>
            </a:r>
            <a:r>
              <a:rPr lang="en-US" sz="2000" dirty="0">
                <a:latin typeface="Arial" pitchFamily="34" charset="0"/>
                <a:cs typeface="Arial" pitchFamily="34" charset="0"/>
              </a:rPr>
              <a:t>This includes using improper arguments, withholding exculpatory evidence, or engaging in unethical behavior during the </a:t>
            </a:r>
            <a:r>
              <a:rPr lang="en-US" sz="2000" dirty="0" smtClean="0">
                <a:latin typeface="Arial" pitchFamily="34" charset="0"/>
                <a:cs typeface="Arial" pitchFamily="34" charset="0"/>
              </a:rPr>
              <a:t>trial</a:t>
            </a:r>
            <a:r>
              <a:rPr lang="en-US" sz="2000" dirty="0" smtClean="0"/>
              <a:t>.</a:t>
            </a:r>
            <a:br>
              <a:rPr lang="en-US" sz="2000" dirty="0" smtClean="0"/>
            </a:br>
            <a:endParaRPr lang="en-US" sz="2000" dirty="0" smtClean="0"/>
          </a:p>
          <a:p>
            <a:r>
              <a:rPr lang="en-US" sz="2000" b="1" dirty="0">
                <a:latin typeface="Arial" pitchFamily="34" charset="0"/>
                <a:cs typeface="Arial" pitchFamily="34" charset="0"/>
              </a:rPr>
              <a:t>Constitutional violations: </a:t>
            </a:r>
            <a:r>
              <a:rPr lang="en-US" sz="2000" dirty="0">
                <a:latin typeface="Arial" pitchFamily="34" charset="0"/>
                <a:cs typeface="Arial" pitchFamily="34" charset="0"/>
              </a:rPr>
              <a:t>When the conviction violates the U.S. Constitution or the state </a:t>
            </a:r>
            <a:r>
              <a:rPr lang="en-US" sz="2000" dirty="0" smtClean="0">
                <a:latin typeface="Arial" pitchFamily="34" charset="0"/>
                <a:cs typeface="Arial" pitchFamily="34" charset="0"/>
              </a:rPr>
              <a:t>constitution</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r>
              <a:rPr lang="en-US" sz="2000" b="1" dirty="0">
                <a:latin typeface="Arial" pitchFamily="34" charset="0"/>
                <a:cs typeface="Arial" pitchFamily="34" charset="0"/>
              </a:rPr>
              <a:t>Abuse of discretion </a:t>
            </a:r>
            <a:r>
              <a:rPr lang="en-US" sz="2000" dirty="0">
                <a:latin typeface="Arial" pitchFamily="34" charset="0"/>
                <a:cs typeface="Arial" pitchFamily="34" charset="0"/>
              </a:rPr>
              <a:t>by the lower court: If the trial court made an errant ruling that significantly affected the case's outcome</a:t>
            </a:r>
            <a:endParaRPr lang="en-US" sz="2000" dirty="0">
              <a:latin typeface="Arial" pitchFamily="34" charset="0"/>
              <a:cs typeface="Arial" pitchFamily="34" charset="0"/>
              <a:hlinkClick r:id="rId3"/>
            </a:endParaRP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TextBox 3"/>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7615771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8712"/>
            <a:ext cx="8229600" cy="780288"/>
          </a:xfrm>
        </p:spPr>
        <p:txBody>
          <a:bodyPr>
            <a:normAutofit fontScale="90000"/>
          </a:bodyPr>
          <a:lstStyle/>
          <a:p>
            <a:pPr algn="ctr"/>
            <a:r>
              <a:rPr lang="en-US" dirty="0" smtClean="0"/>
              <a:t>Closing Arguments for Lawyers</a:t>
            </a:r>
            <a:endParaRPr lang="en-US" dirty="0"/>
          </a:p>
        </p:txBody>
      </p:sp>
      <p:sp>
        <p:nvSpPr>
          <p:cNvPr id="4" name="TextBox 3"/>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4306584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7512"/>
          </a:xfrm>
        </p:spPr>
        <p:txBody>
          <a:bodyPr>
            <a:noAutofit/>
          </a:bodyPr>
          <a:lstStyle/>
          <a:p>
            <a:r>
              <a:rPr lang="en-US" sz="3600" dirty="0" smtClean="0"/>
              <a:t>Closing Arguments:  Summing Up</a:t>
            </a:r>
            <a:endParaRPr lang="en-US" sz="3600" dirty="0"/>
          </a:p>
        </p:txBody>
      </p:sp>
      <p:sp>
        <p:nvSpPr>
          <p:cNvPr id="3" name="Content Placeholder 2"/>
          <p:cNvSpPr>
            <a:spLocks noGrp="1"/>
          </p:cNvSpPr>
          <p:nvPr>
            <p:ph idx="1"/>
          </p:nvPr>
        </p:nvSpPr>
        <p:spPr>
          <a:xfrm>
            <a:off x="457200" y="914400"/>
            <a:ext cx="8229600" cy="5638799"/>
          </a:xfrm>
        </p:spPr>
        <p:txBody>
          <a:bodyPr>
            <a:normAutofit fontScale="85000" lnSpcReduction="10000"/>
          </a:bodyPr>
          <a:lstStyle/>
          <a:p>
            <a:r>
              <a:rPr lang="en-US" sz="2000" b="1" dirty="0" smtClean="0">
                <a:latin typeface="Arial" pitchFamily="34" charset="0"/>
                <a:cs typeface="Arial" pitchFamily="34" charset="0"/>
              </a:rPr>
              <a:t>There are presently </a:t>
            </a:r>
            <a:r>
              <a:rPr lang="en-US" sz="2000" b="1" i="1" dirty="0" smtClean="0">
                <a:latin typeface="Arial" pitchFamily="34" charset="0"/>
                <a:cs typeface="Arial" pitchFamily="34" charset="0"/>
              </a:rPr>
              <a:t>no</a:t>
            </a:r>
            <a:r>
              <a:rPr lang="en-US" sz="2000" b="1" dirty="0" smtClean="0">
                <a:latin typeface="Arial" pitchFamily="34" charset="0"/>
                <a:cs typeface="Arial" pitchFamily="34" charset="0"/>
              </a:rPr>
              <a:t> US national </a:t>
            </a:r>
            <a:r>
              <a:rPr lang="en-US" sz="2000" b="1" dirty="0" smtClean="0">
                <a:solidFill>
                  <a:srgbClr val="FF0000"/>
                </a:solidFill>
                <a:latin typeface="Arial" pitchFamily="34" charset="0"/>
                <a:cs typeface="Arial" pitchFamily="34" charset="0"/>
              </a:rPr>
              <a:t>consensus</a:t>
            </a:r>
            <a:r>
              <a:rPr lang="en-US" sz="2000" b="1" dirty="0" smtClean="0">
                <a:latin typeface="Arial" pitchFamily="34" charset="0"/>
                <a:cs typeface="Arial" pitchFamily="34" charset="0"/>
              </a:rPr>
              <a:t> standards </a:t>
            </a:r>
            <a:r>
              <a:rPr lang="en-US" sz="2000" dirty="0" smtClean="0">
                <a:latin typeface="Arial" pitchFamily="34" charset="0"/>
                <a:cs typeface="Arial" pitchFamily="34" charset="0"/>
              </a:rPr>
              <a:t>for “authorized” practice in pain medicine at either State or Federal level.</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a:p>
            <a:pPr lvl="1"/>
            <a:r>
              <a:rPr lang="en-US" sz="1800" dirty="0" smtClean="0">
                <a:latin typeface="Arial" pitchFamily="34" charset="0"/>
                <a:cs typeface="Arial" pitchFamily="34" charset="0"/>
              </a:rPr>
              <a:t>CDC and Veterans Administration Guidelines are not accepted consensus standards</a:t>
            </a:r>
          </a:p>
          <a:p>
            <a:pPr lvl="1"/>
            <a:r>
              <a:rPr lang="en-US" sz="1800" dirty="0" smtClean="0">
                <a:solidFill>
                  <a:srgbClr val="FF0000"/>
                </a:solidFill>
                <a:latin typeface="Arial" pitchFamily="34" charset="0"/>
                <a:cs typeface="Arial" pitchFamily="34" charset="0"/>
              </a:rPr>
              <a:t>DEA and </a:t>
            </a:r>
            <a:r>
              <a:rPr lang="en-US" sz="1800" dirty="0" err="1" smtClean="0">
                <a:solidFill>
                  <a:srgbClr val="FF0000"/>
                </a:solidFill>
                <a:latin typeface="Arial" pitchFamily="34" charset="0"/>
                <a:cs typeface="Arial" pitchFamily="34" charset="0"/>
              </a:rPr>
              <a:t>DoJ</a:t>
            </a:r>
            <a:r>
              <a:rPr lang="en-US" sz="1800" dirty="0" smtClean="0">
                <a:solidFill>
                  <a:srgbClr val="FF0000"/>
                </a:solidFill>
                <a:latin typeface="Arial" pitchFamily="34" charset="0"/>
                <a:cs typeface="Arial" pitchFamily="34" charset="0"/>
              </a:rPr>
              <a:t> </a:t>
            </a:r>
            <a:r>
              <a:rPr lang="en-US" sz="1800" b="1" i="1" dirty="0" smtClean="0">
                <a:solidFill>
                  <a:srgbClr val="FF0000"/>
                </a:solidFill>
                <a:latin typeface="Arial" pitchFamily="34" charset="0"/>
                <a:cs typeface="Arial" pitchFamily="34" charset="0"/>
              </a:rPr>
              <a:t>have</a:t>
            </a:r>
            <a:r>
              <a:rPr lang="en-US" sz="1800" dirty="0" smtClean="0">
                <a:solidFill>
                  <a:srgbClr val="FF0000"/>
                </a:solidFill>
                <a:latin typeface="Arial" pitchFamily="34" charset="0"/>
                <a:cs typeface="Arial" pitchFamily="34" charset="0"/>
              </a:rPr>
              <a:t> no published clinical practice standards. They aren’t doctors.</a:t>
            </a:r>
          </a:p>
          <a:p>
            <a:pPr lvl="1"/>
            <a:r>
              <a:rPr lang="en-US" sz="1800" dirty="0" smtClean="0">
                <a:latin typeface="Arial" pitchFamily="34" charset="0"/>
                <a:cs typeface="Arial" pitchFamily="34" charset="0"/>
              </a:rPr>
              <a:t>Many State laws now include major errors harmful to patients and clinicians</a:t>
            </a:r>
          </a:p>
          <a:p>
            <a:pPr lvl="1"/>
            <a:r>
              <a:rPr lang="en-US" sz="1800" dirty="0" smtClean="0">
                <a:latin typeface="Arial" pitchFamily="34" charset="0"/>
                <a:cs typeface="Arial" pitchFamily="34" charset="0"/>
              </a:rPr>
              <a:t>The least harmful and most practical guidelines for practice of pain medicine might be 40 years old!  See the World Health Organization Analgesic Ladder.</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sz="2000" b="1" dirty="0" smtClean="0">
                <a:solidFill>
                  <a:srgbClr val="FF0000"/>
                </a:solidFill>
                <a:latin typeface="Arial" pitchFamily="34" charset="0"/>
                <a:cs typeface="Arial" pitchFamily="34" charset="0"/>
              </a:rPr>
              <a:t>Morphine Milligram Equivalent Dose (MMED) is a Mythology, not a Metric</a:t>
            </a:r>
            <a:br>
              <a:rPr lang="en-US" sz="2000" b="1" dirty="0" smtClean="0">
                <a:solidFill>
                  <a:srgbClr val="FF0000"/>
                </a:solidFill>
                <a:latin typeface="Arial" pitchFamily="34" charset="0"/>
                <a:cs typeface="Arial" pitchFamily="34" charset="0"/>
              </a:rPr>
            </a:br>
            <a:endParaRPr lang="en-US" sz="2000" b="1" dirty="0" smtClean="0">
              <a:solidFill>
                <a:srgbClr val="FF0000"/>
              </a:solidFill>
              <a:latin typeface="Arial" pitchFamily="34" charset="0"/>
              <a:cs typeface="Arial" pitchFamily="34" charset="0"/>
            </a:endParaRPr>
          </a:p>
          <a:p>
            <a:pPr lvl="1"/>
            <a:r>
              <a:rPr lang="en-US" sz="1800" dirty="0" smtClean="0">
                <a:latin typeface="Arial" pitchFamily="34" charset="0"/>
                <a:cs typeface="Arial" pitchFamily="34" charset="0"/>
              </a:rPr>
              <a:t>No published large scale trials account for variable metabolism (genetics)</a:t>
            </a:r>
          </a:p>
          <a:p>
            <a:pPr lvl="1"/>
            <a:r>
              <a:rPr lang="en-US" sz="1800" dirty="0" smtClean="0">
                <a:latin typeface="Arial" pitchFamily="34" charset="0"/>
                <a:cs typeface="Arial" pitchFamily="34" charset="0"/>
              </a:rPr>
              <a:t>Different MMED models generate different estimates</a:t>
            </a:r>
          </a:p>
          <a:p>
            <a:pPr lvl="1"/>
            <a:r>
              <a:rPr lang="en-US" sz="1800" dirty="0" smtClean="0">
                <a:latin typeface="Arial" pitchFamily="34" charset="0"/>
                <a:cs typeface="Arial" pitchFamily="34" charset="0"/>
              </a:rPr>
              <a:t>Many patients thrive on high opioid doses for long periods (over 2,000 MMED!)</a:t>
            </a:r>
          </a:p>
          <a:p>
            <a:pPr lvl="1"/>
            <a:r>
              <a:rPr lang="en-US" sz="1800" dirty="0" smtClean="0">
                <a:latin typeface="Arial" pitchFamily="34" charset="0"/>
                <a:cs typeface="Arial" pitchFamily="34" charset="0"/>
              </a:rPr>
              <a:t>Co-prescription of opioids and benzodiazepine drugs may benefit many patients who suffer from both pain and anxiety</a:t>
            </a:r>
          </a:p>
          <a:p>
            <a:pPr lvl="1"/>
            <a:r>
              <a:rPr lang="en-US" sz="1800" dirty="0" smtClean="0">
                <a:latin typeface="Arial" pitchFamily="34" charset="0"/>
                <a:cs typeface="Arial" pitchFamily="34" charset="0"/>
              </a:rPr>
              <a:t>Non-consensual or rapid tapering of opioid dose is actively dangerous to patients</a:t>
            </a:r>
          </a:p>
          <a:p>
            <a:pPr lvl="1"/>
            <a:r>
              <a:rPr lang="en-US" sz="1800" dirty="0" smtClean="0">
                <a:latin typeface="Arial" pitchFamily="34" charset="0"/>
                <a:cs typeface="Arial" pitchFamily="34" charset="0"/>
              </a:rPr>
              <a:t>Even the concept of “opioid use disorder” is challengeable on science</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sz="2000" dirty="0" smtClean="0">
                <a:solidFill>
                  <a:srgbClr val="FF0000"/>
                </a:solidFill>
                <a:latin typeface="Arial" pitchFamily="34" charset="0"/>
                <a:cs typeface="Arial" pitchFamily="34" charset="0"/>
              </a:rPr>
              <a:t>Government “expert witnesses” </a:t>
            </a:r>
            <a:r>
              <a:rPr lang="en-US" sz="2000" b="1" dirty="0" smtClean="0">
                <a:solidFill>
                  <a:srgbClr val="FF0000"/>
                </a:solidFill>
                <a:latin typeface="Arial" pitchFamily="34" charset="0"/>
                <a:cs typeface="Arial" pitchFamily="34" charset="0"/>
              </a:rPr>
              <a:t>aren’t</a:t>
            </a:r>
            <a:r>
              <a:rPr lang="en-US" sz="2000" dirty="0" smtClean="0">
                <a:solidFill>
                  <a:srgbClr val="FF0000"/>
                </a:solidFill>
                <a:latin typeface="Arial" pitchFamily="34" charset="0"/>
                <a:cs typeface="Arial" pitchFamily="34" charset="0"/>
              </a:rPr>
              <a:t> experts </a:t>
            </a:r>
            <a:r>
              <a:rPr lang="en-US" sz="2000" dirty="0" smtClean="0">
                <a:latin typeface="Arial" pitchFamily="34" charset="0"/>
                <a:cs typeface="Arial" pitchFamily="34" charset="0"/>
              </a:rPr>
              <a:t>if everything they think they know is wrong on science or assumes defendant’s guilt without proof of actual and reliably knowable patient harms.</a:t>
            </a:r>
          </a:p>
          <a:p>
            <a:pPr lvl="1"/>
            <a:endParaRPr lang="en-US" sz="1800" dirty="0" smtClean="0">
              <a:latin typeface="Arial" pitchFamily="34" charset="0"/>
              <a:cs typeface="Arial" pitchFamily="34" charset="0"/>
            </a:endParaRPr>
          </a:p>
          <a:p>
            <a:pPr lvl="1"/>
            <a:endParaRPr lang="en-US" sz="1800" dirty="0" smtClean="0">
              <a:latin typeface="Arial" pitchFamily="34" charset="0"/>
              <a:cs typeface="Arial" pitchFamily="34" charset="0"/>
            </a:endParaRPr>
          </a:p>
          <a:p>
            <a:endParaRPr lang="en-US" sz="2000"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p:txBody>
      </p:sp>
      <p:sp>
        <p:nvSpPr>
          <p:cNvPr id="4" name="TextBox 3"/>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6464403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rmAutofit fontScale="85000" lnSpcReduction="10000"/>
          </a:bodyPr>
          <a:lstStyle/>
          <a:p>
            <a:r>
              <a:rPr lang="en-US" sz="2400" dirty="0" smtClean="0">
                <a:latin typeface="Arial" pitchFamily="34" charset="0"/>
                <a:cs typeface="Arial" pitchFamily="34" charset="0"/>
              </a:rPr>
              <a:t>Clinical prescribing does </a:t>
            </a:r>
            <a:r>
              <a:rPr lang="en-US" sz="2400" b="1" i="1" dirty="0" smtClean="0">
                <a:latin typeface="Arial" pitchFamily="34" charset="0"/>
                <a:cs typeface="Arial" pitchFamily="34" charset="0"/>
              </a:rPr>
              <a:t>not</a:t>
            </a:r>
            <a:r>
              <a:rPr lang="en-US" sz="2400" dirty="0" smtClean="0">
                <a:latin typeface="Arial" pitchFamily="34" charset="0"/>
                <a:cs typeface="Arial" pitchFamily="34" charset="0"/>
              </a:rPr>
              <a:t> “cause” patient addiction or deaths!</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lvl="1"/>
            <a:r>
              <a:rPr lang="en-US" sz="2000" dirty="0" smtClean="0">
                <a:latin typeface="Arial" pitchFamily="34" charset="0"/>
                <a:cs typeface="Arial" pitchFamily="34" charset="0"/>
              </a:rPr>
              <a:t>US opioid crisis is driven almost entirely by illegal street drugs that pain doctors don’t prescribe and properly treated patients don’t need.</a:t>
            </a:r>
          </a:p>
          <a:p>
            <a:pPr lvl="1"/>
            <a:r>
              <a:rPr lang="en-US" sz="2000" dirty="0" smtClean="0">
                <a:latin typeface="Arial" pitchFamily="34" charset="0"/>
                <a:cs typeface="Arial" pitchFamily="34" charset="0"/>
              </a:rPr>
              <a:t>Incidence of addiction caused by medical treatment is too small to reliably diagnose or predict in individuals. </a:t>
            </a:r>
          </a:p>
          <a:p>
            <a:pPr lvl="1"/>
            <a:r>
              <a:rPr lang="en-US" sz="2000" dirty="0" smtClean="0">
                <a:latin typeface="Arial" pitchFamily="34" charset="0"/>
                <a:cs typeface="Arial" pitchFamily="34" charset="0"/>
              </a:rPr>
              <a:t>Reliable risk predictors for bad patient outcomes in pain treatment are known…</a:t>
            </a:r>
          </a:p>
          <a:p>
            <a:pPr lvl="2"/>
            <a:r>
              <a:rPr lang="en-US" sz="1900" dirty="0" smtClean="0">
                <a:latin typeface="Arial" pitchFamily="34" charset="0"/>
                <a:cs typeface="Arial" pitchFamily="34" charset="0"/>
              </a:rPr>
              <a:t>… </a:t>
            </a:r>
            <a:r>
              <a:rPr lang="en-US" sz="1900" b="1" dirty="0" smtClean="0">
                <a:solidFill>
                  <a:srgbClr val="FF0000"/>
                </a:solidFill>
                <a:latin typeface="Arial" pitchFamily="34" charset="0"/>
                <a:cs typeface="Arial" pitchFamily="34" charset="0"/>
              </a:rPr>
              <a:t>and have </a:t>
            </a:r>
            <a:r>
              <a:rPr lang="en-US" sz="1900" b="1" i="1" dirty="0" smtClean="0">
                <a:solidFill>
                  <a:srgbClr val="FF0000"/>
                </a:solidFill>
                <a:latin typeface="Arial" pitchFamily="34" charset="0"/>
                <a:cs typeface="Arial" pitchFamily="34" charset="0"/>
              </a:rPr>
              <a:t>little </a:t>
            </a:r>
            <a:r>
              <a:rPr lang="en-US" sz="1900" b="1" dirty="0" smtClean="0">
                <a:solidFill>
                  <a:srgbClr val="FF0000"/>
                </a:solidFill>
                <a:latin typeface="Arial" pitchFamily="34" charset="0"/>
                <a:cs typeface="Arial" pitchFamily="34" charset="0"/>
              </a:rPr>
              <a:t>to do with opioid prescribing </a:t>
            </a:r>
            <a:r>
              <a:rPr lang="en-US" sz="1900" dirty="0" smtClean="0">
                <a:latin typeface="Arial" pitchFamily="34" charset="0"/>
                <a:cs typeface="Arial" pitchFamily="34" charset="0"/>
              </a:rPr>
              <a:t>in ongoing patient-doctor relationships....</a:t>
            </a:r>
            <a:r>
              <a:rPr lang="en-US" sz="1700" dirty="0" smtClean="0">
                <a:latin typeface="Arial" pitchFamily="34" charset="0"/>
                <a:cs typeface="Arial" pitchFamily="34" charset="0"/>
              </a:rPr>
              <a:t/>
            </a:r>
            <a:br>
              <a:rPr lang="en-US" sz="1700" dirty="0" smtClean="0">
                <a:latin typeface="Arial" pitchFamily="34" charset="0"/>
                <a:cs typeface="Arial" pitchFamily="34" charset="0"/>
              </a:rPr>
            </a:br>
            <a:endParaRPr lang="en-US" sz="1700" dirty="0" smtClean="0">
              <a:latin typeface="Arial" pitchFamily="34" charset="0"/>
              <a:cs typeface="Arial" pitchFamily="34" charset="0"/>
            </a:endParaRPr>
          </a:p>
          <a:p>
            <a:r>
              <a:rPr lang="en-US" sz="2200" dirty="0" smtClean="0">
                <a:solidFill>
                  <a:srgbClr val="FF0000"/>
                </a:solidFill>
                <a:latin typeface="Arial" pitchFamily="34" charset="0"/>
                <a:cs typeface="Arial" pitchFamily="34" charset="0"/>
              </a:rPr>
              <a:t>High levels of prescribing do </a:t>
            </a:r>
            <a:r>
              <a:rPr lang="en-US" sz="2200" b="1" i="1" dirty="0" smtClean="0">
                <a:solidFill>
                  <a:srgbClr val="FF0000"/>
                </a:solidFill>
                <a:latin typeface="Arial" pitchFamily="34" charset="0"/>
                <a:cs typeface="Arial" pitchFamily="34" charset="0"/>
              </a:rPr>
              <a:t>not</a:t>
            </a:r>
            <a:r>
              <a:rPr lang="en-US" sz="2200" dirty="0" smtClean="0">
                <a:solidFill>
                  <a:srgbClr val="FF0000"/>
                </a:solidFill>
                <a:latin typeface="Arial" pitchFamily="34" charset="0"/>
                <a:cs typeface="Arial" pitchFamily="34" charset="0"/>
              </a:rPr>
              <a:t> signal a pill mill operator or even a “careless” doctor</a:t>
            </a:r>
            <a:r>
              <a:rPr lang="en-US" sz="2200" dirty="0" smtClean="0">
                <a:latin typeface="Arial" pitchFamily="34" charset="0"/>
                <a:cs typeface="Arial" pitchFamily="34" charset="0"/>
              </a:rPr>
              <a:t>, if patients are </a:t>
            </a:r>
            <a:r>
              <a:rPr lang="en-US" sz="2200" dirty="0">
                <a:latin typeface="Arial" pitchFamily="34" charset="0"/>
                <a:cs typeface="Arial" pitchFamily="34" charset="0"/>
              </a:rPr>
              <a:t>regularly seen </a:t>
            </a:r>
            <a:r>
              <a:rPr lang="en-US" sz="2200" dirty="0" smtClean="0">
                <a:latin typeface="Arial" pitchFamily="34" charset="0"/>
                <a:cs typeface="Arial" pitchFamily="34" charset="0"/>
              </a:rPr>
              <a:t>in person!</a:t>
            </a:r>
            <a:br>
              <a:rPr lang="en-US" sz="2200" dirty="0" smtClean="0">
                <a:latin typeface="Arial" pitchFamily="34" charset="0"/>
                <a:cs typeface="Arial" pitchFamily="34" charset="0"/>
              </a:rPr>
            </a:br>
            <a:endParaRPr lang="en-US" sz="2200" dirty="0" smtClean="0">
              <a:latin typeface="Arial" pitchFamily="34" charset="0"/>
              <a:cs typeface="Arial" pitchFamily="34" charset="0"/>
            </a:endParaRPr>
          </a:p>
          <a:p>
            <a:pPr lvl="1"/>
            <a:r>
              <a:rPr lang="en-US" sz="1900" dirty="0" smtClean="0">
                <a:latin typeface="Arial" pitchFamily="34" charset="0"/>
                <a:cs typeface="Arial" pitchFamily="34" charset="0"/>
              </a:rPr>
              <a:t>More than half of all community clinics are turning away new patients asking for pain management.  Remaining doctors have huge patient loads.</a:t>
            </a:r>
          </a:p>
          <a:p>
            <a:pPr lvl="1"/>
            <a:r>
              <a:rPr lang="en-US" sz="1900" dirty="0" smtClean="0">
                <a:latin typeface="Arial" pitchFamily="34" charset="0"/>
                <a:cs typeface="Arial" pitchFamily="34" charset="0"/>
              </a:rPr>
              <a:t>AMA says “high prescriber” letters from Prescription Drug Monitoring Programs are violations of legal due process.</a:t>
            </a:r>
          </a:p>
          <a:p>
            <a:pPr lvl="1"/>
            <a:r>
              <a:rPr lang="en-US" sz="1900" dirty="0" smtClean="0">
                <a:latin typeface="Arial" pitchFamily="34" charset="0"/>
                <a:cs typeface="Arial" pitchFamily="34" charset="0"/>
              </a:rPr>
              <a:t>Most “red flags” used by pharmacies to reject legitimate prescriptions are nonsense.</a:t>
            </a:r>
            <a:endParaRPr lang="en-US" sz="2200" dirty="0" smtClean="0">
              <a:latin typeface="Arial" pitchFamily="34" charset="0"/>
              <a:cs typeface="Arial" pitchFamily="34" charset="0"/>
            </a:endParaRPr>
          </a:p>
        </p:txBody>
      </p:sp>
      <p:sp>
        <p:nvSpPr>
          <p:cNvPr id="5" name="TextBox 4"/>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6" name="Title 1"/>
          <p:cNvSpPr txBox="1">
            <a:spLocks/>
          </p:cNvSpPr>
          <p:nvPr/>
        </p:nvSpPr>
        <p:spPr>
          <a:xfrm>
            <a:off x="457200" y="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Closing Arguments:  Summing Up -2-</a:t>
            </a:r>
            <a:endParaRPr lang="en-US" sz="3600" dirty="0"/>
          </a:p>
        </p:txBody>
      </p:sp>
    </p:spTree>
    <p:extLst>
      <p:ext uri="{BB962C8B-B14F-4D97-AF65-F5344CB8AC3E}">
        <p14:creationId xmlns:p14="http://schemas.microsoft.com/office/powerpoint/2010/main" val="23800454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5257800"/>
          </a:xfrm>
        </p:spPr>
        <p:txBody>
          <a:bodyPr>
            <a:normAutofit/>
          </a:bodyPr>
          <a:lstStyle/>
          <a:p>
            <a:r>
              <a:rPr lang="en-US" sz="2200" dirty="0" smtClean="0">
                <a:latin typeface="Arial" pitchFamily="34" charset="0"/>
                <a:cs typeface="Arial" pitchFamily="34" charset="0"/>
              </a:rPr>
              <a:t>Some attorneys are lazy or greedy</a:t>
            </a:r>
          </a:p>
          <a:p>
            <a:pPr lvl="1"/>
            <a:r>
              <a:rPr lang="en-US" sz="2000" dirty="0" smtClean="0">
                <a:latin typeface="Arial" pitchFamily="34" charset="0"/>
                <a:cs typeface="Arial" pitchFamily="34" charset="0"/>
              </a:rPr>
              <a:t>They might not do their homework before going into court</a:t>
            </a:r>
          </a:p>
          <a:p>
            <a:pPr lvl="1"/>
            <a:r>
              <a:rPr lang="en-US" sz="2000" dirty="0" smtClean="0">
                <a:latin typeface="Arial" pitchFamily="34" charset="0"/>
                <a:cs typeface="Arial" pitchFamily="34" charset="0"/>
              </a:rPr>
              <a:t>They might “pile on” billable time for dubious purposes </a:t>
            </a:r>
          </a:p>
          <a:p>
            <a:pPr lvl="2"/>
            <a:r>
              <a:rPr lang="en-US" sz="1700" dirty="0" smtClean="0">
                <a:latin typeface="Arial" pitchFamily="34" charset="0"/>
                <a:cs typeface="Arial" pitchFamily="34" charset="0"/>
              </a:rPr>
              <a:t>Can you afford $350 to $1,000 dollars per hour?</a:t>
            </a:r>
            <a:br>
              <a:rPr lang="en-US" sz="1700" dirty="0" smtClean="0">
                <a:latin typeface="Arial" pitchFamily="34" charset="0"/>
                <a:cs typeface="Arial" pitchFamily="34" charset="0"/>
              </a:rPr>
            </a:br>
            <a:endParaRPr lang="en-US" sz="1700" dirty="0" smtClean="0">
              <a:latin typeface="Arial" pitchFamily="34" charset="0"/>
              <a:cs typeface="Arial" pitchFamily="34" charset="0"/>
            </a:endParaRPr>
          </a:p>
          <a:p>
            <a:r>
              <a:rPr lang="en-US" sz="2200" dirty="0" smtClean="0">
                <a:latin typeface="Arial" pitchFamily="34" charset="0"/>
                <a:cs typeface="Arial" pitchFamily="34" charset="0"/>
              </a:rPr>
              <a:t>Some attorneys are incompetent or inexperienced</a:t>
            </a:r>
          </a:p>
          <a:p>
            <a:pPr lvl="1"/>
            <a:r>
              <a:rPr lang="en-US" sz="2000" dirty="0" smtClean="0">
                <a:solidFill>
                  <a:srgbClr val="FF0000"/>
                </a:solidFill>
                <a:latin typeface="Arial" pitchFamily="34" charset="0"/>
                <a:cs typeface="Arial" pitchFamily="34" charset="0"/>
              </a:rPr>
              <a:t>Before paying a retainer, ASK:  </a:t>
            </a:r>
            <a:r>
              <a:rPr lang="en-US" sz="2000" dirty="0" smtClean="0">
                <a:latin typeface="Arial" pitchFamily="34" charset="0"/>
                <a:cs typeface="Arial" pitchFamily="34" charset="0"/>
              </a:rPr>
              <a:t>“how many cases like mine have you successfully defended?</a:t>
            </a:r>
          </a:p>
          <a:p>
            <a:pPr lvl="1"/>
            <a:r>
              <a:rPr lang="en-US" sz="2000" dirty="0" smtClean="0">
                <a:solidFill>
                  <a:srgbClr val="FF0000"/>
                </a:solidFill>
                <a:latin typeface="Arial" pitchFamily="34" charset="0"/>
                <a:cs typeface="Arial" pitchFamily="34" charset="0"/>
              </a:rPr>
              <a:t>OR:  </a:t>
            </a:r>
            <a:r>
              <a:rPr lang="en-US" sz="2000" dirty="0" smtClean="0">
                <a:latin typeface="Arial" pitchFamily="34" charset="0"/>
                <a:cs typeface="Arial" pitchFamily="34" charset="0"/>
              </a:rPr>
              <a:t>“how many cases of other lawyers have you successfully appealed?</a:t>
            </a:r>
          </a:p>
          <a:p>
            <a:pPr lvl="1"/>
            <a:r>
              <a:rPr lang="en-US" sz="2000" dirty="0" smtClean="0">
                <a:solidFill>
                  <a:srgbClr val="FF0000"/>
                </a:solidFill>
                <a:latin typeface="Arial" pitchFamily="34" charset="0"/>
                <a:cs typeface="Arial" pitchFamily="34" charset="0"/>
              </a:rPr>
              <a:t>ASK:  </a:t>
            </a:r>
            <a:r>
              <a:rPr lang="en-US" sz="2000" dirty="0" smtClean="0">
                <a:latin typeface="Arial" pitchFamily="34" charset="0"/>
                <a:cs typeface="Arial" pitchFamily="34" charset="0"/>
              </a:rPr>
              <a:t>“have any of your former clients appealed on grounds of inadequate representation by one your lawyers?”</a:t>
            </a:r>
          </a:p>
          <a:p>
            <a:pPr lvl="1"/>
            <a:r>
              <a:rPr lang="en-US" sz="2000" dirty="0" smtClean="0">
                <a:solidFill>
                  <a:srgbClr val="FF0000"/>
                </a:solidFill>
                <a:latin typeface="Arial" pitchFamily="34" charset="0"/>
                <a:cs typeface="Arial" pitchFamily="34" charset="0"/>
              </a:rPr>
              <a:t>ASK:  </a:t>
            </a:r>
            <a:r>
              <a:rPr lang="en-US" sz="2000" dirty="0" smtClean="0">
                <a:latin typeface="Arial" pitchFamily="34" charset="0"/>
                <a:cs typeface="Arial" pitchFamily="34" charset="0"/>
              </a:rPr>
              <a:t>“how many self-study hours are you willing to expend to successfully defend me without causing my bankruptcy?”</a:t>
            </a:r>
          </a:p>
          <a:p>
            <a:pPr marL="393192" lvl="1" indent="0">
              <a:buNone/>
            </a:pPr>
            <a:endParaRPr lang="en-US" sz="2000" dirty="0" smtClean="0">
              <a:latin typeface="Arial" pitchFamily="34" charset="0"/>
              <a:cs typeface="Arial" pitchFamily="34" charset="0"/>
            </a:endParaRPr>
          </a:p>
        </p:txBody>
      </p:sp>
      <p:sp>
        <p:nvSpPr>
          <p:cNvPr id="5" name="Title 1"/>
          <p:cNvSpPr txBox="1">
            <a:spLocks/>
          </p:cNvSpPr>
          <p:nvPr/>
        </p:nvSpPr>
        <p:spPr>
          <a:xfrm>
            <a:off x="457200" y="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a:t>C</a:t>
            </a:r>
            <a:r>
              <a:rPr lang="en-US" sz="3600" dirty="0" smtClean="0"/>
              <a:t>autionary Remarks for Defendants</a:t>
            </a:r>
            <a:endParaRPr lang="en-US" sz="3600" dirty="0"/>
          </a:p>
        </p:txBody>
      </p:sp>
      <p:sp>
        <p:nvSpPr>
          <p:cNvPr id="6" name="TextBox 5"/>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4264819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685800"/>
          </a:xfrm>
        </p:spPr>
        <p:txBody>
          <a:bodyPr>
            <a:noAutofit/>
          </a:bodyPr>
          <a:lstStyle/>
          <a:p>
            <a:r>
              <a:rPr lang="en-US" sz="3600" dirty="0" smtClean="0"/>
              <a:t>CME/CLE Ongoing Educational Resources</a:t>
            </a:r>
            <a:br>
              <a:rPr lang="en-US" sz="3600" dirty="0" smtClean="0"/>
            </a:br>
            <a:r>
              <a:rPr lang="en-US" sz="1800" dirty="0" smtClean="0"/>
              <a:t>    - Check for Updates -</a:t>
            </a:r>
            <a:endParaRPr lang="en-US" sz="3600" dirty="0"/>
          </a:p>
        </p:txBody>
      </p:sp>
      <p:sp>
        <p:nvSpPr>
          <p:cNvPr id="3" name="Content Placeholder 2"/>
          <p:cNvSpPr>
            <a:spLocks noGrp="1"/>
          </p:cNvSpPr>
          <p:nvPr>
            <p:ph idx="1"/>
          </p:nvPr>
        </p:nvSpPr>
        <p:spPr>
          <a:xfrm>
            <a:off x="457200" y="1371600"/>
            <a:ext cx="8229600" cy="4389120"/>
          </a:xfrm>
        </p:spPr>
        <p:txBody>
          <a:bodyPr>
            <a:normAutofit fontScale="92500" lnSpcReduction="20000"/>
          </a:bodyPr>
          <a:lstStyle/>
          <a:p>
            <a:r>
              <a:rPr lang="en-US" dirty="0" smtClean="0">
                <a:latin typeface="Arial" pitchFamily="34" charset="0"/>
                <a:cs typeface="Arial" pitchFamily="34" charset="0"/>
              </a:rPr>
              <a:t>Author Page, </a:t>
            </a:r>
            <a:r>
              <a:rPr lang="en-US" dirty="0" err="1" smtClean="0">
                <a:latin typeface="Arial" pitchFamily="34" charset="0"/>
                <a:cs typeface="Arial" pitchFamily="34" charset="0"/>
              </a:rPr>
              <a:t>KevinMD</a:t>
            </a:r>
            <a:r>
              <a:rPr lang="en-US" dirty="0" smtClean="0">
                <a:latin typeface="Arial" pitchFamily="34" charset="0"/>
                <a:cs typeface="Arial" pitchFamily="34" charset="0"/>
              </a:rPr>
              <a:t> – America’s most widely read and cited healthcare newsletter: </a:t>
            </a:r>
            <a:r>
              <a:rPr lang="en-US" sz="1800" dirty="0">
                <a:latin typeface="Arial" pitchFamily="34" charset="0"/>
                <a:cs typeface="Arial" pitchFamily="34" charset="0"/>
                <a:hlinkClick r:id="rId2"/>
              </a:rPr>
              <a:t>https://</a:t>
            </a:r>
            <a:r>
              <a:rPr lang="en-US" sz="1800" dirty="0" smtClean="0">
                <a:latin typeface="Arial" pitchFamily="34" charset="0"/>
                <a:cs typeface="Arial" pitchFamily="34" charset="0"/>
                <a:hlinkClick r:id="rId2"/>
              </a:rPr>
              <a:t>kevinmd.com/post-author/richard-a-lawhern</a:t>
            </a:r>
            <a:r>
              <a:rPr lang="en-US" sz="1800" dirty="0" smtClean="0">
                <a:latin typeface="Arial" pitchFamily="34" charset="0"/>
                <a:cs typeface="Arial" pitchFamily="34" charset="0"/>
              </a:rPr>
              <a:t> </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sz="2400" dirty="0" smtClean="0">
                <a:latin typeface="Arial" pitchFamily="34" charset="0"/>
                <a:cs typeface="Arial" pitchFamily="34" charset="0"/>
              </a:rPr>
              <a:t>Protect People in Pain --  An ongoing repository </a:t>
            </a:r>
            <a:r>
              <a:rPr lang="en-US" sz="2400" dirty="0">
                <a:latin typeface="Arial" pitchFamily="34" charset="0"/>
                <a:cs typeface="Arial" pitchFamily="34" charset="0"/>
              </a:rPr>
              <a:t>of papers:  </a:t>
            </a:r>
            <a:r>
              <a:rPr lang="en-US" sz="1800" dirty="0">
                <a:latin typeface="Arial" pitchFamily="34" charset="0"/>
                <a:cs typeface="Arial" pitchFamily="34" charset="0"/>
                <a:hlinkClick r:id="rId3"/>
              </a:rPr>
              <a:t>https://www.reddit.com/r/ProtectPeopleInPain/hot</a:t>
            </a:r>
            <a:r>
              <a:rPr lang="en-US" sz="1800" dirty="0" smtClean="0">
                <a:latin typeface="Arial" pitchFamily="34" charset="0"/>
                <a:cs typeface="Arial" pitchFamily="34" charset="0"/>
                <a:hlinkClick r:id="rId3"/>
              </a:rPr>
              <a:t>/</a:t>
            </a:r>
            <a:r>
              <a:rPr lang="en-US" sz="1800" dirty="0" smtClean="0">
                <a:latin typeface="Arial" pitchFamily="34" charset="0"/>
                <a:cs typeface="Arial" pitchFamily="34" charset="0"/>
              </a:rPr>
              <a:t> </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dirty="0" smtClean="0">
                <a:latin typeface="Arial" pitchFamily="34" charset="0"/>
                <a:cs typeface="Arial" pitchFamily="34" charset="0"/>
              </a:rPr>
              <a:t>European Society of Medicine Author Search Page: </a:t>
            </a:r>
            <a:r>
              <a:rPr lang="en-US" sz="1800" dirty="0">
                <a:latin typeface="Arial" pitchFamily="34" charset="0"/>
                <a:cs typeface="Arial" pitchFamily="34" charset="0"/>
                <a:hlinkClick r:id="rId4"/>
              </a:rPr>
              <a:t>https://esmed.org/?</a:t>
            </a:r>
            <a:r>
              <a:rPr lang="en-US" sz="1800" dirty="0" smtClean="0">
                <a:latin typeface="Arial" pitchFamily="34" charset="0"/>
                <a:cs typeface="Arial" pitchFamily="34" charset="0"/>
                <a:hlinkClick r:id="rId4"/>
              </a:rPr>
              <a:t>s=Lawhern</a:t>
            </a:r>
            <a:r>
              <a:rPr lang="en-US" sz="1800" dirty="0" smtClean="0">
                <a:latin typeface="Arial" pitchFamily="34" charset="0"/>
                <a:cs typeface="Arial" pitchFamily="34" charset="0"/>
              </a:rPr>
              <a:t> </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r>
              <a:rPr lang="en-US" sz="2400" dirty="0" smtClean="0">
                <a:latin typeface="Arial" pitchFamily="34" charset="0"/>
                <a:cs typeface="Arial" pitchFamily="34" charset="0"/>
              </a:rPr>
              <a:t>Perplexity Search Engine</a:t>
            </a:r>
            <a:r>
              <a:rPr lang="en-US" sz="2400" dirty="0">
                <a:latin typeface="Arial" pitchFamily="34" charset="0"/>
                <a:cs typeface="Arial" pitchFamily="34" charset="0"/>
              </a:rPr>
              <a:t>:  </a:t>
            </a:r>
            <a:r>
              <a:rPr lang="en-US" sz="2400" dirty="0">
                <a:latin typeface="Arial" pitchFamily="34" charset="0"/>
                <a:cs typeface="Arial" pitchFamily="34" charset="0"/>
                <a:hlinkClick r:id="rId5"/>
              </a:rPr>
              <a:t>https://www.perplexity.ai</a:t>
            </a:r>
            <a:r>
              <a:rPr lang="en-US" sz="2400" dirty="0" smtClean="0">
                <a:latin typeface="Arial" pitchFamily="34" charset="0"/>
                <a:cs typeface="Arial" pitchFamily="34" charset="0"/>
                <a:hlinkClick r:id="rId5"/>
              </a:rPr>
              <a:t>/</a:t>
            </a:r>
            <a:r>
              <a:rPr lang="en-US" sz="2400" dirty="0" smtClean="0">
                <a:latin typeface="Arial" pitchFamily="34" charset="0"/>
                <a:cs typeface="Arial" pitchFamily="34" charset="0"/>
              </a:rPr>
              <a:t>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Google Scholar Citations</a:t>
            </a:r>
            <a:r>
              <a:rPr lang="en-US" sz="2400" dirty="0">
                <a:latin typeface="Arial" pitchFamily="34" charset="0"/>
                <a:cs typeface="Arial" pitchFamily="34" charset="0"/>
              </a:rPr>
              <a:t>: </a:t>
            </a:r>
            <a:r>
              <a:rPr lang="en-US" sz="2400" dirty="0">
                <a:latin typeface="Arial" pitchFamily="34" charset="0"/>
                <a:cs typeface="Arial" pitchFamily="34" charset="0"/>
                <a:hlinkClick r:id="rId6"/>
              </a:rPr>
              <a:t>https://</a:t>
            </a:r>
            <a:r>
              <a:rPr lang="en-US" sz="2400" dirty="0" smtClean="0">
                <a:latin typeface="Arial" pitchFamily="34" charset="0"/>
                <a:cs typeface="Arial" pitchFamily="34" charset="0"/>
                <a:hlinkClick r:id="rId6"/>
              </a:rPr>
              <a:t>scholar.google.com/citations?user=IhMnBsAAAAAJ&amp;hl=en</a:t>
            </a:r>
            <a:r>
              <a:rPr lang="en-US" sz="2400" dirty="0" smtClean="0">
                <a:latin typeface="Arial" pitchFamily="34" charset="0"/>
                <a:cs typeface="Arial" pitchFamily="34" charset="0"/>
              </a:rPr>
              <a:t>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endParaRPr lang="en-US" sz="3200" dirty="0">
              <a:latin typeface="Arial" pitchFamily="34" charset="0"/>
              <a:cs typeface="Arial" pitchFamily="34" charset="0"/>
            </a:endParaRPr>
          </a:p>
        </p:txBody>
      </p:sp>
      <p:sp>
        <p:nvSpPr>
          <p:cNvPr id="4" name="TextBox 3"/>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7882054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27888"/>
          </a:xfrm>
        </p:spPr>
        <p:txBody>
          <a:bodyPr>
            <a:normAutofit fontScale="90000"/>
          </a:bodyPr>
          <a:lstStyle/>
          <a:p>
            <a:pPr algn="ctr"/>
            <a:r>
              <a:rPr lang="en-US" dirty="0" smtClean="0"/>
              <a:t>References</a:t>
            </a:r>
            <a:endParaRPr lang="en-US" dirty="0"/>
          </a:p>
        </p:txBody>
      </p:sp>
      <p:sp>
        <p:nvSpPr>
          <p:cNvPr id="4" name="Title 1"/>
          <p:cNvSpPr txBox="1">
            <a:spLocks/>
          </p:cNvSpPr>
          <p:nvPr/>
        </p:nvSpPr>
        <p:spPr>
          <a:xfrm>
            <a:off x="381000" y="2209800"/>
            <a:ext cx="8229600" cy="3810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400" b="1" dirty="0" smtClean="0">
                <a:solidFill>
                  <a:srgbClr val="FF0000"/>
                </a:solidFill>
                <a:latin typeface="Arial" pitchFamily="34" charset="0"/>
                <a:cs typeface="Arial" pitchFamily="34" charset="0"/>
              </a:rPr>
              <a:t>Strongly</a:t>
            </a:r>
            <a:r>
              <a:rPr lang="en-US" sz="2400" dirty="0" smtClean="0">
                <a:latin typeface="Arial" pitchFamily="34" charset="0"/>
                <a:cs typeface="Arial" pitchFamily="34" charset="0"/>
              </a:rPr>
              <a:t> </a:t>
            </a:r>
            <a:r>
              <a:rPr lang="en-US" sz="2400" dirty="0">
                <a:latin typeface="Arial" pitchFamily="34" charset="0"/>
                <a:cs typeface="Arial" pitchFamily="34" charset="0"/>
              </a:rPr>
              <a:t>r</a:t>
            </a:r>
            <a:r>
              <a:rPr lang="en-US" sz="2400" dirty="0" smtClean="0">
                <a:latin typeface="Arial" pitchFamily="34" charset="0"/>
                <a:cs typeface="Arial" pitchFamily="34" charset="0"/>
              </a:rPr>
              <a:t>ecommended reading for both lawyers and defense expert witnesses. </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pPr algn="ctr"/>
            <a:r>
              <a:rPr lang="en-US" sz="2400" dirty="0" smtClean="0">
                <a:latin typeface="Arial" pitchFamily="34" charset="0"/>
                <a:cs typeface="Arial" pitchFamily="34" charset="0"/>
              </a:rPr>
              <a:t>Read first for titles.</a:t>
            </a:r>
          </a:p>
          <a:p>
            <a:pPr algn="ctr"/>
            <a:endParaRPr lang="en-US" sz="2400" dirty="0">
              <a:latin typeface="Arial" pitchFamily="34" charset="0"/>
              <a:cs typeface="Arial" pitchFamily="34" charset="0"/>
            </a:endParaRPr>
          </a:p>
          <a:p>
            <a:pPr algn="ctr"/>
            <a:r>
              <a:rPr lang="en-US" sz="2400" dirty="0" smtClean="0">
                <a:latin typeface="Arial" pitchFamily="34" charset="0"/>
                <a:cs typeface="Arial" pitchFamily="34" charset="0"/>
              </a:rPr>
              <a:t>For depth, investigate key references </a:t>
            </a:r>
            <a:r>
              <a:rPr lang="en-US" sz="2400" b="1" dirty="0" smtClean="0">
                <a:solidFill>
                  <a:srgbClr val="FF0000"/>
                </a:solidFill>
                <a:latin typeface="Arial" pitchFamily="34" charset="0"/>
                <a:cs typeface="Arial" pitchFamily="34" charset="0"/>
              </a:rPr>
              <a:t>within</a:t>
            </a:r>
            <a:r>
              <a:rPr lang="en-US" sz="2400" dirty="0" smtClean="0">
                <a:solidFill>
                  <a:srgbClr val="FF0000"/>
                </a:solidFill>
                <a:latin typeface="Arial" pitchFamily="34" charset="0"/>
                <a:cs typeface="Arial" pitchFamily="34" charset="0"/>
              </a:rPr>
              <a:t> the references</a:t>
            </a:r>
            <a:r>
              <a:rPr lang="en-US" sz="2400" dirty="0" smtClean="0">
                <a:latin typeface="Arial" pitchFamily="34" charset="0"/>
                <a:cs typeface="Arial" pitchFamily="34" charset="0"/>
              </a:rPr>
              <a:t>…..</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Consider introducing as exhibits in Board Cases</a:t>
            </a:r>
          </a:p>
          <a:p>
            <a:pPr algn="ctr"/>
            <a:r>
              <a:rPr lang="en-US" sz="1800" dirty="0" smtClean="0">
                <a:latin typeface="Arial" pitchFamily="34" charset="0"/>
                <a:cs typeface="Arial" pitchFamily="34" charset="0"/>
              </a:rPr>
              <a:t>Or</a:t>
            </a:r>
          </a:p>
          <a:p>
            <a:pPr algn="ctr"/>
            <a:r>
              <a:rPr lang="en-US" sz="2400" dirty="0" smtClean="0">
                <a:latin typeface="Arial" pitchFamily="34" charset="0"/>
                <a:cs typeface="Arial" pitchFamily="34" charset="0"/>
              </a:rPr>
              <a:t>Have expert witnesses summarize for judges and juries.</a:t>
            </a:r>
          </a:p>
          <a:p>
            <a:pPr algn="ctr"/>
            <a:endParaRPr lang="en-US" sz="2400" dirty="0">
              <a:latin typeface="Arial" pitchFamily="34" charset="0"/>
              <a:cs typeface="Arial" pitchFamily="34" charset="0"/>
            </a:endParaRPr>
          </a:p>
        </p:txBody>
      </p:sp>
      <p:sp>
        <p:nvSpPr>
          <p:cNvPr id="5" name="TextBox 4"/>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9159885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References </a:t>
            </a:r>
            <a:endParaRPr lang="en-US" sz="3600" dirty="0"/>
          </a:p>
        </p:txBody>
      </p:sp>
      <p:sp>
        <p:nvSpPr>
          <p:cNvPr id="6" name="TextBox 5"/>
          <p:cNvSpPr txBox="1"/>
          <p:nvPr/>
        </p:nvSpPr>
        <p:spPr>
          <a:xfrm>
            <a:off x="457200" y="1066800"/>
            <a:ext cx="8229600" cy="5047536"/>
          </a:xfrm>
          <a:prstGeom prst="rect">
            <a:avLst/>
          </a:prstGeom>
          <a:noFill/>
        </p:spPr>
        <p:txBody>
          <a:bodyPr wrap="square" rtlCol="0">
            <a:spAutoFit/>
          </a:bodyPr>
          <a:lstStyle/>
          <a:p>
            <a:pPr marL="342900" indent="-342900">
              <a:buAutoNum type="arabicPeriod"/>
            </a:pPr>
            <a:r>
              <a:rPr lang="en-US" sz="1400" dirty="0" smtClean="0">
                <a:latin typeface="Arial" pitchFamily="34" charset="0"/>
                <a:cs typeface="Arial" pitchFamily="34" charset="0"/>
              </a:rPr>
              <a:t>Richard A. Lawhern, Ph.D. “The Real Opioid Crisis in Three Charts – An FDA Listening Session”, posted to </a:t>
            </a:r>
            <a:r>
              <a:rPr lang="en-US" sz="1400" i="1" dirty="0" smtClean="0">
                <a:latin typeface="Arial" pitchFamily="34" charset="0"/>
                <a:cs typeface="Arial" pitchFamily="34" charset="0"/>
              </a:rPr>
              <a:t>Linked In </a:t>
            </a:r>
            <a:r>
              <a:rPr lang="en-US" sz="1400" dirty="0" smtClean="0">
                <a:latin typeface="Arial" pitchFamily="34" charset="0"/>
                <a:cs typeface="Arial" pitchFamily="34" charset="0"/>
              </a:rPr>
              <a:t>July 25</a:t>
            </a:r>
            <a:r>
              <a:rPr lang="en-US" sz="1400" dirty="0">
                <a:latin typeface="Arial" pitchFamily="34" charset="0"/>
                <a:cs typeface="Arial" pitchFamily="34" charset="0"/>
              </a:rPr>
              <a:t>, 2024, </a:t>
            </a:r>
            <a:r>
              <a:rPr lang="en-US" sz="1400" dirty="0">
                <a:latin typeface="Arial" pitchFamily="34" charset="0"/>
                <a:cs typeface="Arial" pitchFamily="34" charset="0"/>
                <a:hlinkClick r:id="rId2"/>
              </a:rPr>
              <a:t>https://www.linkedin.com/pulse/real-opioid-crisis-three-charts-fda-listening-session-lawhern-qkc4c</a:t>
            </a:r>
            <a:r>
              <a:rPr lang="en-US" sz="1400" dirty="0" smtClean="0">
                <a:latin typeface="Arial" pitchFamily="34" charset="0"/>
                <a:cs typeface="Arial" pitchFamily="34" charset="0"/>
                <a:hlinkClick r:id="rId2"/>
              </a:rPr>
              <a:t>/</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342900" indent="-342900">
              <a:buAutoNum type="arabicPeriod"/>
            </a:pPr>
            <a:r>
              <a:rPr lang="en-US" sz="1400" dirty="0">
                <a:latin typeface="Arial" pitchFamily="34" charset="0"/>
                <a:cs typeface="Arial" pitchFamily="34" charset="0"/>
              </a:rPr>
              <a:t>Richard A. Lawhern, “Oversight on Revision of US CDC Guidelines:  A Process Pre-Destined to Fail” </a:t>
            </a:r>
            <a:r>
              <a:rPr lang="en-US" sz="1400" i="1" dirty="0">
                <a:latin typeface="Arial" pitchFamily="34" charset="0"/>
                <a:cs typeface="Arial" pitchFamily="34" charset="0"/>
              </a:rPr>
              <a:t>Nursing and Hospital Care, ISSN 2639-9474 </a:t>
            </a:r>
            <a:r>
              <a:rPr lang="en-US" sz="1400" dirty="0">
                <a:latin typeface="Arial" pitchFamily="34" charset="0"/>
                <a:cs typeface="Arial" pitchFamily="34" charset="0"/>
              </a:rPr>
              <a:t>16 October 2023,   V023; 7(5) </a:t>
            </a:r>
            <a:r>
              <a:rPr lang="en-US" sz="1400" dirty="0" err="1">
                <a:latin typeface="Arial" pitchFamily="34" charset="0"/>
                <a:cs typeface="Arial" pitchFamily="34" charset="0"/>
              </a:rPr>
              <a:t>pp</a:t>
            </a:r>
            <a:r>
              <a:rPr lang="en-US" sz="1400" dirty="0">
                <a:latin typeface="Arial" pitchFamily="34" charset="0"/>
                <a:cs typeface="Arial" pitchFamily="34" charset="0"/>
              </a:rPr>
              <a:t> 1-10 </a:t>
            </a:r>
            <a:r>
              <a:rPr lang="en-US" sz="1400" dirty="0">
                <a:latin typeface="Arial" pitchFamily="34" charset="0"/>
                <a:cs typeface="Arial" pitchFamily="34" charset="0"/>
                <a:hlinkClick r:id="rId3"/>
              </a:rPr>
              <a:t>https://www.scivisionpub.com/pdfs/oversight-on-revision-of-us-cdc-opioid-guidelines-a-process-pre-destined-to-fail-2988.pdf?fbclid=IwAR29QSjcNr14RK9H9tFIRHe9BqGHrpnTyC0Ac1H--w5xIMlR2r5yUR144hk </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342900" indent="-342900">
              <a:buAutoNum type="arabicPeriod"/>
            </a:pPr>
            <a:r>
              <a:rPr lang="en-US" sz="1400" dirty="0" smtClean="0">
                <a:latin typeface="Arial" pitchFamily="34" charset="0"/>
                <a:cs typeface="Arial" pitchFamily="34" charset="0"/>
              </a:rPr>
              <a:t>American Academy of Family Physicians,  “Frontline Physicians Call on Politicians to End Political Interference in Evidence Based Medicine”, May 15, 2019 </a:t>
            </a:r>
            <a:r>
              <a:rPr lang="en-US" sz="1400" dirty="0" smtClean="0">
                <a:solidFill>
                  <a:srgbClr val="00B0F0"/>
                </a:solidFill>
                <a:latin typeface="Arial" pitchFamily="34" charset="0"/>
                <a:cs typeface="Arial" pitchFamily="34" charset="0"/>
                <a:hlinkClick r:id="rId4"/>
              </a:rPr>
              <a:t>https://www.aafp.org/news/media-center/more-statements/physicians-call-on-politicians-to-end-political-interference-in-the-delivery-of-evidence-based-medicine.html</a:t>
            </a:r>
            <a:r>
              <a:rPr lang="en-US" sz="1400" dirty="0" smtClean="0">
                <a:solidFill>
                  <a:srgbClr val="00B0F0"/>
                </a:solidFill>
                <a:latin typeface="Arial" pitchFamily="34" charset="0"/>
                <a:cs typeface="Arial" pitchFamily="34" charset="0"/>
              </a:rPr>
              <a:t> </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342900" indent="-342900">
              <a:buAutoNum type="arabicPeriod"/>
            </a:pPr>
            <a:r>
              <a:rPr lang="en-US" sz="1400" dirty="0" smtClean="0">
                <a:latin typeface="Arial" pitchFamily="34" charset="0"/>
                <a:cs typeface="Arial" pitchFamily="34" charset="0"/>
              </a:rPr>
              <a:t>L. Joseph Parker MD, “The Persecution of Pain Management Doctors”, </a:t>
            </a:r>
            <a:r>
              <a:rPr lang="en-US" sz="1400" i="1" dirty="0" smtClean="0">
                <a:latin typeface="Arial" pitchFamily="34" charset="0"/>
                <a:cs typeface="Arial" pitchFamily="34" charset="0"/>
              </a:rPr>
              <a:t>Journal of Medicine, </a:t>
            </a:r>
            <a:r>
              <a:rPr lang="en-US" sz="1400" dirty="0" smtClean="0">
                <a:latin typeface="Arial" pitchFamily="34" charset="0"/>
                <a:cs typeface="Arial" pitchFamily="34" charset="0"/>
              </a:rPr>
              <a:t> National Association of Medical Doctors, August 23, 2023  </a:t>
            </a:r>
            <a:r>
              <a:rPr lang="en-US" sz="1400" dirty="0" smtClean="0">
                <a:latin typeface="Arial" pitchFamily="34" charset="0"/>
                <a:cs typeface="Arial" pitchFamily="34" charset="0"/>
                <a:hlinkClick r:id="rId5"/>
              </a:rPr>
              <a:t>https://www.namd.org/journal-of-medicine/3104-the-persecution-of-pain-management-doctors.html</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342900" indent="-342900">
              <a:buAutoNum type="arabicPeriod"/>
            </a:pPr>
            <a:r>
              <a:rPr lang="en-US" sz="1400" dirty="0" smtClean="0">
                <a:latin typeface="Arial" pitchFamily="34" charset="0"/>
                <a:cs typeface="Arial" pitchFamily="34" charset="0"/>
              </a:rPr>
              <a:t>Richard A. Lawhern, “Everything the Government Thinks It Knows About the Opioid Crisis is Wrong”,  </a:t>
            </a:r>
            <a:r>
              <a:rPr lang="en-US" sz="1400" i="1" dirty="0" smtClean="0">
                <a:latin typeface="Arial" pitchFamily="34" charset="0"/>
                <a:cs typeface="Arial" pitchFamily="34" charset="0"/>
              </a:rPr>
              <a:t>KevinMD, </a:t>
            </a:r>
            <a:r>
              <a:rPr lang="en-US" sz="1400" dirty="0" smtClean="0">
                <a:latin typeface="Arial" pitchFamily="34" charset="0"/>
                <a:cs typeface="Arial" pitchFamily="34" charset="0"/>
              </a:rPr>
              <a:t>July 1, 2023 </a:t>
            </a:r>
            <a:r>
              <a:rPr lang="en-US" sz="1400" dirty="0" smtClean="0">
                <a:latin typeface="Arial" pitchFamily="34" charset="0"/>
                <a:cs typeface="Arial" pitchFamily="34" charset="0"/>
                <a:hlinkClick r:id="rId6"/>
              </a:rPr>
              <a:t>https://www.kevinmd.com/2023/07/everything-the-government-thinks-it-knows-about-the-opioid-crisis-is-wrong.html</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p:txBody>
      </p:sp>
      <p:sp>
        <p:nvSpPr>
          <p:cNvPr id="5" name="TextBox 4"/>
          <p:cNvSpPr txBox="1"/>
          <p:nvPr/>
        </p:nvSpPr>
        <p:spPr>
          <a:xfrm>
            <a:off x="5486400" y="6553200"/>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402475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04088"/>
          </a:xfrm>
        </p:spPr>
        <p:txBody>
          <a:bodyPr>
            <a:normAutofit fontScale="90000"/>
          </a:bodyPr>
          <a:lstStyle/>
          <a:p>
            <a:r>
              <a:rPr lang="en-US" dirty="0" smtClean="0"/>
              <a:t>About Clinical Record Keeping</a:t>
            </a:r>
            <a:endParaRPr lang="en-US" dirty="0"/>
          </a:p>
        </p:txBody>
      </p:sp>
      <p:sp>
        <p:nvSpPr>
          <p:cNvPr id="3" name="Content Placeholder 2"/>
          <p:cNvSpPr>
            <a:spLocks noGrp="1"/>
          </p:cNvSpPr>
          <p:nvPr>
            <p:ph idx="1"/>
          </p:nvPr>
        </p:nvSpPr>
        <p:spPr>
          <a:xfrm>
            <a:off x="457200" y="990600"/>
            <a:ext cx="8229600" cy="5500300"/>
          </a:xfrm>
        </p:spPr>
        <p:txBody>
          <a:bodyPr>
            <a:normAutofit fontScale="77500" lnSpcReduction="20000"/>
          </a:bodyPr>
          <a:lstStyle/>
          <a:p>
            <a:r>
              <a:rPr lang="en-US" dirty="0" smtClean="0">
                <a:latin typeface="Arial" panose="020B0604020202020204" pitchFamily="34" charset="0"/>
                <a:cs typeface="Arial" panose="020B0604020202020204" pitchFamily="34" charset="0"/>
              </a:rPr>
              <a:t>Good record keeping might stop adversarial proceedings before they start</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Patient Records (permanent retention on-site and OFF!)</a:t>
            </a:r>
          </a:p>
          <a:p>
            <a:pPr lvl="2"/>
            <a:r>
              <a:rPr lang="en-US" dirty="0" smtClean="0">
                <a:latin typeface="Arial" panose="020B0604020202020204" pitchFamily="34" charset="0"/>
                <a:cs typeface="Arial" panose="020B0604020202020204" pitchFamily="34" charset="0"/>
              </a:rPr>
              <a:t>Case notes (hard copy and electronic)</a:t>
            </a:r>
          </a:p>
          <a:p>
            <a:pPr lvl="2"/>
            <a:r>
              <a:rPr lang="en-US" dirty="0" smtClean="0">
                <a:latin typeface="Arial" panose="020B0604020202020204" pitchFamily="34" charset="0"/>
                <a:cs typeface="Arial" panose="020B0604020202020204" pitchFamily="34" charset="0"/>
              </a:rPr>
              <a:t>Recommended course of treatment (patient-doctor agreements)</a:t>
            </a:r>
          </a:p>
          <a:p>
            <a:pPr lvl="2"/>
            <a:r>
              <a:rPr lang="en-US" dirty="0" smtClean="0">
                <a:latin typeface="Arial" panose="020B0604020202020204" pitchFamily="34" charset="0"/>
                <a:cs typeface="Arial" panose="020B0604020202020204" pitchFamily="34" charset="0"/>
              </a:rPr>
              <a:t>PDMP reports</a:t>
            </a:r>
          </a:p>
          <a:p>
            <a:pPr lvl="2"/>
            <a:r>
              <a:rPr lang="en-US" dirty="0" smtClean="0">
                <a:latin typeface="Arial" panose="020B0604020202020204" pitchFamily="34" charset="0"/>
                <a:cs typeface="Arial" panose="020B0604020202020204" pitchFamily="34" charset="0"/>
              </a:rPr>
              <a:t>Referral reports from other clinicians (initial or during patient treatment)</a:t>
            </a:r>
          </a:p>
          <a:p>
            <a:pPr lvl="2"/>
            <a:r>
              <a:rPr lang="en-US" dirty="0" smtClean="0">
                <a:latin typeface="Arial" panose="020B0604020202020204" pitchFamily="34" charset="0"/>
                <a:cs typeface="Arial" panose="020B0604020202020204" pitchFamily="34" charset="0"/>
              </a:rPr>
              <a:t>Voice and/or Video Recordings (with patient permission)</a:t>
            </a:r>
          </a:p>
          <a:p>
            <a:pPr lvl="2"/>
            <a:r>
              <a:rPr lang="en-US" dirty="0" smtClean="0">
                <a:latin typeface="Arial" panose="020B0604020202020204" pitchFamily="34" charset="0"/>
                <a:cs typeface="Arial" panose="020B0604020202020204" pitchFamily="34" charset="0"/>
              </a:rPr>
              <a:t>AI-based Voice-to-Text Interview Agents</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Practice EMPLOYEE Records</a:t>
            </a:r>
          </a:p>
          <a:p>
            <a:pPr lvl="2"/>
            <a:r>
              <a:rPr lang="en-US" dirty="0" smtClean="0">
                <a:latin typeface="Arial" panose="020B0604020202020204" pitchFamily="34" charset="0"/>
                <a:cs typeface="Arial" panose="020B0604020202020204" pitchFamily="34" charset="0"/>
              </a:rPr>
              <a:t>Application for employment, with certifications and license checks</a:t>
            </a:r>
          </a:p>
          <a:p>
            <a:pPr lvl="2"/>
            <a:r>
              <a:rPr lang="en-US" dirty="0" smtClean="0">
                <a:latin typeface="Arial" panose="020B0604020202020204" pitchFamily="34" charset="0"/>
                <a:cs typeface="Arial" panose="020B0604020202020204" pitchFamily="34" charset="0"/>
              </a:rPr>
              <a:t>Arbitration agreements for employer/employee disputes</a:t>
            </a:r>
          </a:p>
          <a:p>
            <a:pPr lvl="2"/>
            <a:r>
              <a:rPr lang="en-US" dirty="0" smtClean="0">
                <a:latin typeface="Arial" panose="020B0604020202020204" pitchFamily="34" charset="0"/>
                <a:cs typeface="Arial" panose="020B0604020202020204" pitchFamily="34" charset="0"/>
              </a:rPr>
              <a:t>Employee performance evaluations</a:t>
            </a:r>
          </a:p>
          <a:p>
            <a:pPr lvl="2"/>
            <a:r>
              <a:rPr lang="en-US" dirty="0" smtClean="0">
                <a:latin typeface="Arial" panose="020B0604020202020204" pitchFamily="34" charset="0"/>
                <a:cs typeface="Arial" panose="020B0604020202020204" pitchFamily="34" charset="0"/>
              </a:rPr>
              <a:t>Actions to terminate for cause</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Records of State Boards or Law Enforcement</a:t>
            </a:r>
          </a:p>
          <a:p>
            <a:pPr lvl="2"/>
            <a:r>
              <a:rPr lang="en-US" dirty="0" smtClean="0">
                <a:latin typeface="Arial" panose="020B0604020202020204" pitchFamily="34" charset="0"/>
                <a:cs typeface="Arial" panose="020B0604020202020204" pitchFamily="34" charset="0"/>
              </a:rPr>
              <a:t>Your license to prescribe;  DEA license; Board certifications</a:t>
            </a:r>
          </a:p>
          <a:p>
            <a:pPr lvl="2"/>
            <a:r>
              <a:rPr lang="en-US" dirty="0" smtClean="0">
                <a:latin typeface="Arial" panose="020B0604020202020204" pitchFamily="34" charset="0"/>
                <a:cs typeface="Arial" panose="020B0604020202020204" pitchFamily="34" charset="0"/>
              </a:rPr>
              <a:t>Probationary actions by State boards</a:t>
            </a:r>
          </a:p>
          <a:p>
            <a:pPr lvl="2"/>
            <a:r>
              <a:rPr lang="en-US" dirty="0" smtClean="0">
                <a:latin typeface="Arial" panose="020B0604020202020204" pitchFamily="34" charset="0"/>
                <a:cs typeface="Arial" panose="020B0604020202020204" pitchFamily="34" charset="0"/>
              </a:rPr>
              <a:t>CME records -- establish that you have remained current.</a:t>
            </a:r>
          </a:p>
        </p:txBody>
      </p:sp>
      <p:sp>
        <p:nvSpPr>
          <p:cNvPr id="4" name="TextBox 3"/>
          <p:cNvSpPr txBox="1"/>
          <p:nvPr/>
        </p:nvSpPr>
        <p:spPr>
          <a:xfrm>
            <a:off x="54102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7629428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References 2</a:t>
            </a:r>
            <a:endParaRPr lang="en-US" sz="3600" dirty="0"/>
          </a:p>
        </p:txBody>
      </p:sp>
      <p:sp>
        <p:nvSpPr>
          <p:cNvPr id="6" name="TextBox 5"/>
          <p:cNvSpPr txBox="1"/>
          <p:nvPr/>
        </p:nvSpPr>
        <p:spPr>
          <a:xfrm>
            <a:off x="533400" y="747490"/>
            <a:ext cx="8077200" cy="4431983"/>
          </a:xfrm>
          <a:prstGeom prst="rect">
            <a:avLst/>
          </a:prstGeom>
          <a:noFill/>
        </p:spPr>
        <p:txBody>
          <a:bodyPr wrap="square" rtlCol="0">
            <a:spAutoFit/>
          </a:bodyPr>
          <a:lstStyle/>
          <a:p>
            <a:r>
              <a:rPr lang="en-US" sz="1400" dirty="0" smtClean="0">
                <a:latin typeface="Arial" pitchFamily="34" charset="0"/>
                <a:cs typeface="Arial" pitchFamily="34" charset="0"/>
              </a:rPr>
              <a:t>6. State </a:t>
            </a:r>
            <a:r>
              <a:rPr lang="en-US" sz="1400" dirty="0">
                <a:latin typeface="Arial" pitchFamily="34" charset="0"/>
                <a:cs typeface="Arial" pitchFamily="34" charset="0"/>
              </a:rPr>
              <a:t>of Utah Department of Medicaid, “</a:t>
            </a:r>
            <a:r>
              <a:rPr lang="fr-FR" sz="1400" dirty="0">
                <a:latin typeface="Arial" pitchFamily="34" charset="0"/>
                <a:cs typeface="Arial" pitchFamily="34" charset="0"/>
              </a:rPr>
              <a:t>Opioid Oral Morphine Milligram Equivalent (MME) Conversion Factors’, undated, post 2017, </a:t>
            </a:r>
            <a:r>
              <a:rPr lang="fr-FR" sz="1400" dirty="0">
                <a:latin typeface="Arial" pitchFamily="34" charset="0"/>
                <a:cs typeface="Arial" pitchFamily="34" charset="0"/>
                <a:hlinkClick r:id="rId2"/>
              </a:rPr>
              <a:t>https://medicaid.utah.gov/Documents/files/Opioid-Morphine-EQ-Conversion-Factors.pdf </a:t>
            </a:r>
            <a:endParaRPr lang="fr-FR" sz="1400" dirty="0" smtClean="0">
              <a:latin typeface="Arial" pitchFamily="34" charset="0"/>
              <a:cs typeface="Arial" pitchFamily="34" charset="0"/>
            </a:endParaRPr>
          </a:p>
          <a:p>
            <a:endParaRPr lang="fr-FR" sz="1400" dirty="0">
              <a:latin typeface="Arial" pitchFamily="34" charset="0"/>
              <a:cs typeface="Arial" pitchFamily="34" charset="0"/>
            </a:endParaRPr>
          </a:p>
          <a:p>
            <a:r>
              <a:rPr lang="en-US" sz="1400" dirty="0" smtClean="0">
                <a:latin typeface="Arial" pitchFamily="34" charset="0"/>
                <a:cs typeface="Arial" pitchFamily="34" charset="0"/>
              </a:rPr>
              <a:t>7. Steven </a:t>
            </a:r>
            <a:r>
              <a:rPr lang="en-US" sz="1400" dirty="0">
                <a:latin typeface="Arial" pitchFamily="34" charset="0"/>
                <a:cs typeface="Arial" pitchFamily="34" charset="0"/>
              </a:rPr>
              <a:t>E Nadeau MD and Richard A Lawhern, PhD, “The Two Opioid Crises – Problems, Causes, and Potential Solutions:  An Analytic Review”, </a:t>
            </a:r>
            <a:r>
              <a:rPr lang="en-US" sz="1400" i="1" dirty="0">
                <a:latin typeface="Arial" pitchFamily="34" charset="0"/>
                <a:cs typeface="Arial" pitchFamily="34" charset="0"/>
              </a:rPr>
              <a:t>Medical Research Archives</a:t>
            </a:r>
            <a:r>
              <a:rPr lang="en-US" sz="1400" dirty="0">
                <a:latin typeface="Arial" pitchFamily="34" charset="0"/>
                <a:cs typeface="Arial" pitchFamily="34" charset="0"/>
              </a:rPr>
              <a:t> of the European Society of Medicine, December 31, 2023  </a:t>
            </a:r>
            <a:r>
              <a:rPr lang="en-US" sz="1400" dirty="0">
                <a:latin typeface="Arial" pitchFamily="34" charset="0"/>
                <a:cs typeface="Arial" pitchFamily="34" charset="0"/>
                <a:hlinkClick r:id="rId3"/>
              </a:rPr>
              <a:t>https://</a:t>
            </a:r>
            <a:r>
              <a:rPr lang="en-US" sz="1400" dirty="0" smtClean="0">
                <a:latin typeface="Arial" pitchFamily="34" charset="0"/>
                <a:cs typeface="Arial" pitchFamily="34" charset="0"/>
                <a:hlinkClick r:id="rId3"/>
              </a:rPr>
              <a:t>esmed.org/MRA/mra/article/view/4846/99193547539</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8. American </a:t>
            </a:r>
            <a:r>
              <a:rPr lang="en-US" sz="1400" dirty="0">
                <a:latin typeface="Arial" pitchFamily="34" charset="0"/>
                <a:cs typeface="Arial" pitchFamily="34" charset="0"/>
              </a:rPr>
              <a:t>Medical Association “Status - Implementation of Resolutions and Report Recommendations  AMA House of Delegates Interim Meeting - November 10-13, 2018” Monday June 3, 2019. </a:t>
            </a:r>
            <a:r>
              <a:rPr lang="en-US" sz="1400" dirty="0">
                <a:latin typeface="Arial" pitchFamily="34" charset="0"/>
                <a:cs typeface="Arial" pitchFamily="34" charset="0"/>
                <a:hlinkClick r:id="rId4"/>
              </a:rPr>
              <a:t>https://</a:t>
            </a:r>
            <a:r>
              <a:rPr lang="en-US" sz="1400" dirty="0" smtClean="0">
                <a:latin typeface="Arial" pitchFamily="34" charset="0"/>
                <a:cs typeface="Arial" pitchFamily="34" charset="0"/>
                <a:hlinkClick r:id="rId4"/>
              </a:rPr>
              <a:t>www.ama-assn.org/system/files/2019-06/i18-status-implementation.pdf</a:t>
            </a:r>
            <a:r>
              <a:rPr lang="en-US" sz="1400" dirty="0">
                <a:latin typeface="Arial" pitchFamily="34" charset="0"/>
                <a:cs typeface="Arial" pitchFamily="34" charset="0"/>
              </a:rPr>
              <a:t/>
            </a:r>
            <a:br>
              <a:rPr lang="en-US" sz="1400" dirty="0">
                <a:latin typeface="Arial" pitchFamily="34" charset="0"/>
                <a:cs typeface="Arial" pitchFamily="34" charset="0"/>
              </a:rPr>
            </a:br>
            <a:endParaRPr lang="en-US" sz="1400" dirty="0">
              <a:latin typeface="Arial" pitchFamily="34" charset="0"/>
              <a:cs typeface="Arial" pitchFamily="34" charset="0"/>
            </a:endParaRPr>
          </a:p>
          <a:p>
            <a:r>
              <a:rPr lang="en-US" sz="1400" dirty="0" smtClean="0">
                <a:latin typeface="Arial" pitchFamily="34" charset="0"/>
                <a:cs typeface="Arial" pitchFamily="34" charset="0"/>
              </a:rPr>
              <a:t>9. </a:t>
            </a:r>
            <a:r>
              <a:rPr lang="en-US" sz="1400" dirty="0">
                <a:latin typeface="Arial" pitchFamily="34" charset="0"/>
                <a:cs typeface="Arial" pitchFamily="34" charset="0"/>
              </a:rPr>
              <a:t>Nora Volkow and A Thomas McMillan, “Opioid Abuse in Chronic Pain -- Misconceptions and Mitigation Strategies”,  </a:t>
            </a:r>
            <a:r>
              <a:rPr lang="en-US" sz="1400" i="1" dirty="0">
                <a:latin typeface="Arial" pitchFamily="34" charset="0"/>
                <a:cs typeface="Arial" pitchFamily="34" charset="0"/>
              </a:rPr>
              <a:t>New England Journal of Medicine</a:t>
            </a:r>
            <a:r>
              <a:rPr lang="en-US" sz="1400" dirty="0">
                <a:latin typeface="Arial" pitchFamily="34" charset="0"/>
                <a:cs typeface="Arial" pitchFamily="34" charset="0"/>
              </a:rPr>
              <a:t>, March 31, 2016 </a:t>
            </a:r>
            <a:r>
              <a:rPr lang="en-US" sz="1400" dirty="0">
                <a:latin typeface="Arial" pitchFamily="34" charset="0"/>
                <a:cs typeface="Arial" pitchFamily="34" charset="0"/>
                <a:hlinkClick r:id="rId5"/>
              </a:rPr>
              <a:t>http://www.nejm.org/doi/full/10.1056/NEJMra1507771 </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10 . Cathleen London (2021) “DOJ Overreach: The Criminalization of Physicians,” Journal of Legal Medicine, 41:3-4, 191-203,  DOI: 10.1080/01947648.2022.2147366. </a:t>
            </a:r>
          </a:p>
          <a:p>
            <a:r>
              <a:rPr lang="en-US" sz="1400" dirty="0" smtClean="0">
                <a:latin typeface="Arial" pitchFamily="34" charset="0"/>
                <a:cs typeface="Arial" pitchFamily="34" charset="0"/>
                <a:hlinkClick r:id="rId6"/>
              </a:rPr>
              <a:t>https://doi.org/10.1080/01947648.2022.2147366</a:t>
            </a:r>
            <a:endParaRPr lang="en-US" sz="1400" dirty="0" smtClean="0">
              <a:latin typeface="Arial" pitchFamily="34" charset="0"/>
              <a:cs typeface="Arial" pitchFamily="34" charset="0"/>
            </a:endParaRPr>
          </a:p>
          <a:p>
            <a:endParaRPr lang="en-US" sz="1600" dirty="0" smtClean="0">
              <a:latin typeface="Arial" pitchFamily="34" charset="0"/>
              <a:cs typeface="Arial" pitchFamily="34" charset="0"/>
            </a:endParaRPr>
          </a:p>
        </p:txBody>
      </p:sp>
      <p:sp>
        <p:nvSpPr>
          <p:cNvPr id="5" name="TextBox 4"/>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2186554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762000"/>
            <a:ext cx="8077200" cy="5909310"/>
          </a:xfrm>
          <a:prstGeom prst="rect">
            <a:avLst/>
          </a:prstGeom>
          <a:noFill/>
        </p:spPr>
        <p:txBody>
          <a:bodyPr wrap="square" rtlCol="0">
            <a:spAutoFit/>
          </a:bodyPr>
          <a:lstStyle/>
          <a:p>
            <a:r>
              <a:rPr lang="en-US" sz="1400" dirty="0" smtClean="0">
                <a:latin typeface="Arial" pitchFamily="34" charset="0"/>
                <a:cs typeface="Arial" pitchFamily="34" charset="0"/>
              </a:rPr>
              <a:t>11</a:t>
            </a:r>
            <a:r>
              <a:rPr lang="en-US" sz="1400" dirty="0">
                <a:latin typeface="Arial" pitchFamily="34" charset="0"/>
                <a:cs typeface="Arial" pitchFamily="34" charset="0"/>
              </a:rPr>
              <a:t>. Jeffrey Miron, Greg Sollenberger, and Laura Nicolae, “Overdosing on Regulation – How  The Government Caused the Opioid Epidemic”, Cato Institute,  February 14, 2019, </a:t>
            </a:r>
            <a:r>
              <a:rPr lang="en-US" sz="1400" dirty="0">
                <a:latin typeface="Arial" pitchFamily="34" charset="0"/>
                <a:cs typeface="Arial" pitchFamily="34" charset="0"/>
                <a:hlinkClick r:id="rId2"/>
              </a:rPr>
              <a:t>https://www.cato.org/policy-analysis/overdosing-regulation-how-government-caused-opioid-epidemic#</a:t>
            </a:r>
            <a:endParaRPr lang="en-US" sz="1400" dirty="0">
              <a:latin typeface="Arial" pitchFamily="34" charset="0"/>
              <a:cs typeface="Arial" pitchFamily="34" charset="0"/>
            </a:endParaRPr>
          </a:p>
          <a:p>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12</a:t>
            </a:r>
            <a:r>
              <a:rPr lang="en-US" sz="1400" dirty="0">
                <a:latin typeface="Arial" pitchFamily="34" charset="0"/>
                <a:cs typeface="Arial" pitchFamily="34" charset="0"/>
              </a:rPr>
              <a:t>. Larry Aubry and B. Thomas Carr, “Overdose, opioid treatment admissions and prescription opioid pain reliever relationships: United States, 2010–2019”  </a:t>
            </a:r>
            <a:r>
              <a:rPr lang="en-US" sz="1400" i="1" dirty="0">
                <a:latin typeface="Arial" pitchFamily="34" charset="0"/>
                <a:cs typeface="Arial" pitchFamily="34" charset="0"/>
              </a:rPr>
              <a:t>Frontiers in Pain Research, </a:t>
            </a:r>
            <a:r>
              <a:rPr lang="en-US" sz="1400" dirty="0">
                <a:latin typeface="Arial" pitchFamily="34" charset="0"/>
                <a:cs typeface="Arial" pitchFamily="34" charset="0"/>
              </a:rPr>
              <a:t>Volume 3 - 2022  </a:t>
            </a:r>
            <a:r>
              <a:rPr lang="en-US" sz="1400" dirty="0">
                <a:latin typeface="Arial" pitchFamily="34" charset="0"/>
                <a:cs typeface="Arial" pitchFamily="34" charset="0"/>
                <a:hlinkClick r:id="rId3"/>
              </a:rPr>
              <a:t>https://doi.org/10.3389/fpain.2022.884674</a:t>
            </a:r>
            <a:endParaRPr lang="en-US" sz="1400" dirty="0">
              <a:latin typeface="Arial" pitchFamily="34" charset="0"/>
              <a:cs typeface="Arial" pitchFamily="34" charset="0"/>
            </a:endParaRPr>
          </a:p>
          <a:p>
            <a:r>
              <a:rPr lang="en-US" sz="1400" i="1" dirty="0" smtClean="0">
                <a:latin typeface="Arial" pitchFamily="34" charset="0"/>
                <a:cs typeface="Arial" pitchFamily="34" charset="0"/>
              </a:rPr>
              <a:t/>
            </a:r>
            <a:br>
              <a:rPr lang="en-US" sz="1400" i="1" dirty="0" smtClean="0">
                <a:latin typeface="Arial" pitchFamily="34" charset="0"/>
                <a:cs typeface="Arial" pitchFamily="34" charset="0"/>
              </a:rPr>
            </a:br>
            <a:r>
              <a:rPr lang="en-US" sz="1400" i="1" dirty="0" smtClean="0">
                <a:latin typeface="Arial" pitchFamily="34" charset="0"/>
                <a:cs typeface="Arial" pitchFamily="34" charset="0"/>
              </a:rPr>
              <a:t>13. </a:t>
            </a:r>
            <a:r>
              <a:rPr lang="en-US" sz="1400" dirty="0" smtClean="0">
                <a:latin typeface="Arial" pitchFamily="34" charset="0"/>
                <a:cs typeface="Arial" pitchFamily="34" charset="0"/>
              </a:rPr>
              <a:t>Nadeau SE, Wu JK, Lawhern RA, </a:t>
            </a:r>
            <a:r>
              <a:rPr lang="en-US" sz="1400" i="1" dirty="0" smtClean="0">
                <a:latin typeface="Arial" pitchFamily="34" charset="0"/>
                <a:cs typeface="Arial" pitchFamily="34" charset="0"/>
              </a:rPr>
              <a:t>“Opioids and Chronic Pain:  An Analytic Review of the Clinical Evidence”  Frontiers in Pain Research, </a:t>
            </a:r>
            <a:r>
              <a:rPr lang="en-US" sz="1400" i="1" dirty="0">
                <a:latin typeface="Arial" pitchFamily="34" charset="0"/>
                <a:cs typeface="Arial" pitchFamily="34" charset="0"/>
              </a:rPr>
              <a:t>Front. Pain Res., 16 August 2021 </a:t>
            </a:r>
            <a:r>
              <a:rPr lang="en-US" sz="1400" i="1" dirty="0">
                <a:latin typeface="Arial" pitchFamily="34" charset="0"/>
                <a:cs typeface="Arial" pitchFamily="34" charset="0"/>
                <a:hlinkClick r:id="rId4"/>
              </a:rPr>
              <a:t>https://</a:t>
            </a:r>
            <a:r>
              <a:rPr lang="en-US" sz="1400" i="1" dirty="0" smtClean="0">
                <a:latin typeface="Arial" pitchFamily="34" charset="0"/>
                <a:cs typeface="Arial" pitchFamily="34" charset="0"/>
                <a:hlinkClick r:id="rId4"/>
              </a:rPr>
              <a:t>www.frontiersin.org/journals/pain-research/articles/10.3389/fpain.2021.721357/full</a:t>
            </a:r>
            <a:endParaRPr lang="en-US" sz="1400" i="1" dirty="0" smtClean="0">
              <a:latin typeface="Arial" pitchFamily="34" charset="0"/>
              <a:cs typeface="Arial" pitchFamily="34" charset="0"/>
            </a:endParaRPr>
          </a:p>
          <a:p>
            <a:endParaRPr lang="en-US" sz="1400" i="1" dirty="0">
              <a:latin typeface="Arial" pitchFamily="34" charset="0"/>
              <a:cs typeface="Arial" pitchFamily="34" charset="0"/>
            </a:endParaRPr>
          </a:p>
          <a:p>
            <a:r>
              <a:rPr lang="en-US" sz="1400" i="1" dirty="0" smtClean="0">
                <a:latin typeface="Arial" pitchFamily="34" charset="0"/>
                <a:cs typeface="Arial" pitchFamily="34" charset="0"/>
              </a:rPr>
              <a:t>14. </a:t>
            </a:r>
            <a:r>
              <a:rPr lang="en-US" sz="1400" dirty="0" smtClean="0">
                <a:latin typeface="Arial" pitchFamily="34" charset="0"/>
                <a:cs typeface="Arial" pitchFamily="34" charset="0"/>
              </a:rPr>
              <a:t>Jalal H, Buchanich JM, Roberts MK, et al</a:t>
            </a:r>
            <a:r>
              <a:rPr lang="en-US" sz="1400" i="1" dirty="0" smtClean="0">
                <a:latin typeface="Arial" pitchFamily="34" charset="0"/>
                <a:cs typeface="Arial" pitchFamily="34" charset="0"/>
              </a:rPr>
              <a:t>, “Changing Dynamics of the Drug Overdose Epidemic in the United States from 1979 through 2016”, Science, </a:t>
            </a:r>
            <a:r>
              <a:rPr lang="en-US" sz="1400" i="1" dirty="0">
                <a:latin typeface="Arial" pitchFamily="34" charset="0"/>
                <a:cs typeface="Arial" pitchFamily="34" charset="0"/>
              </a:rPr>
              <a:t>21 September 2018, </a:t>
            </a:r>
            <a:r>
              <a:rPr lang="en-US" sz="1400" i="1" dirty="0">
                <a:latin typeface="Arial" pitchFamily="34" charset="0"/>
                <a:cs typeface="Arial" pitchFamily="34" charset="0"/>
                <a:hlinkClick r:id="rId5"/>
              </a:rPr>
              <a:t>https://</a:t>
            </a:r>
            <a:r>
              <a:rPr lang="en-US" sz="1400" i="1" dirty="0" smtClean="0">
                <a:latin typeface="Arial" pitchFamily="34" charset="0"/>
                <a:cs typeface="Arial" pitchFamily="34" charset="0"/>
                <a:hlinkClick r:id="rId5"/>
              </a:rPr>
              <a:t>www.science.org/doi/10.1126/science.aau1184</a:t>
            </a:r>
            <a:endParaRPr lang="en-US" sz="1400" i="1" dirty="0" smtClean="0">
              <a:latin typeface="Arial" pitchFamily="34" charset="0"/>
              <a:cs typeface="Arial" pitchFamily="34" charset="0"/>
            </a:endParaRPr>
          </a:p>
          <a:p>
            <a:endParaRPr lang="en-US" sz="1400" i="1" dirty="0">
              <a:latin typeface="Arial" pitchFamily="34" charset="0"/>
              <a:cs typeface="Arial" pitchFamily="34" charset="0"/>
            </a:endParaRPr>
          </a:p>
          <a:p>
            <a:r>
              <a:rPr lang="en-US" sz="1400" i="1" dirty="0" smtClean="0">
                <a:latin typeface="Arial" pitchFamily="34" charset="0"/>
                <a:cs typeface="Arial" pitchFamily="34" charset="0"/>
              </a:rPr>
              <a:t>15. </a:t>
            </a:r>
            <a:r>
              <a:rPr lang="en-US" sz="1400" dirty="0" smtClean="0">
                <a:latin typeface="Arial" pitchFamily="34" charset="0"/>
                <a:cs typeface="Arial" pitchFamily="34" charset="0"/>
              </a:rPr>
              <a:t>Singer JA, Sullum JZ, Schatman ME</a:t>
            </a:r>
            <a:r>
              <a:rPr lang="en-US" sz="1400" i="1" dirty="0" smtClean="0">
                <a:latin typeface="Arial" pitchFamily="34" charset="0"/>
                <a:cs typeface="Arial" pitchFamily="34" charset="0"/>
              </a:rPr>
              <a:t>, “Today’s nonmedical opioid users are not yesterday’s patients; implications of data indicating stable rates of nonmedical use and pain reliever use disorder”  Journal of Pain Research, v.12; </a:t>
            </a:r>
            <a:r>
              <a:rPr lang="en-US" sz="1400" i="1" dirty="0" err="1" smtClean="0">
                <a:latin typeface="Arial" pitchFamily="34" charset="0"/>
                <a:cs typeface="Arial" pitchFamily="34" charset="0"/>
              </a:rPr>
              <a:t>pp</a:t>
            </a:r>
            <a:r>
              <a:rPr lang="en-US" sz="1400" i="1" dirty="0" smtClean="0">
                <a:latin typeface="Arial" pitchFamily="34" charset="0"/>
                <a:cs typeface="Arial" pitchFamily="34" charset="0"/>
              </a:rPr>
              <a:t>  617-620, 2019, </a:t>
            </a:r>
            <a:r>
              <a:rPr lang="en-US" sz="1400" i="1" dirty="0" smtClean="0">
                <a:latin typeface="Arial" pitchFamily="34" charset="0"/>
                <a:cs typeface="Arial" pitchFamily="34" charset="0"/>
                <a:hlinkClick r:id="rId6"/>
              </a:rPr>
              <a:t>https://www.ncbi.nlm.nih.gov/pmc/articles/PMC6369835/#:~:text=The%20rising%20incidence%20of%20drug,mixtures%20have%20become%20more%20reckless</a:t>
            </a:r>
            <a:r>
              <a:rPr lang="en-US" sz="1400" i="1" dirty="0" smtClean="0">
                <a:latin typeface="Arial" pitchFamily="34" charset="0"/>
                <a:cs typeface="Arial" pitchFamily="34" charset="0"/>
              </a:rPr>
              <a:t>.</a:t>
            </a:r>
          </a:p>
          <a:p>
            <a:endParaRPr lang="en-US" sz="1400" i="1" dirty="0" smtClean="0">
              <a:latin typeface="Arial" pitchFamily="34" charset="0"/>
              <a:cs typeface="Arial" pitchFamily="34" charset="0"/>
            </a:endParaRPr>
          </a:p>
          <a:p>
            <a:r>
              <a:rPr lang="en-US" sz="1400" i="1" dirty="0" smtClean="0">
                <a:latin typeface="Arial" pitchFamily="34" charset="0"/>
                <a:cs typeface="Arial" pitchFamily="34" charset="0"/>
              </a:rPr>
              <a:t>16. </a:t>
            </a:r>
            <a:r>
              <a:rPr lang="en-US" sz="1400" dirty="0" smtClean="0">
                <a:latin typeface="Arial" pitchFamily="34" charset="0"/>
                <a:cs typeface="Arial" pitchFamily="34" charset="0"/>
              </a:rPr>
              <a:t>Lawhern RA, </a:t>
            </a:r>
            <a:r>
              <a:rPr lang="en-US" sz="1400" i="1" dirty="0" smtClean="0">
                <a:latin typeface="Arial" pitchFamily="34" charset="0"/>
                <a:cs typeface="Arial" pitchFamily="34" charset="0"/>
              </a:rPr>
              <a:t>“Doctors Diagnosing Addiction – Are the Blind Leading the Blind?”  Medical Research Archives of the European Society of Medicine, Nov 30, 2023</a:t>
            </a:r>
            <a:r>
              <a:rPr lang="en-US" sz="1400" i="1" dirty="0">
                <a:latin typeface="Arial" pitchFamily="34" charset="0"/>
                <a:cs typeface="Arial" pitchFamily="34" charset="0"/>
              </a:rPr>
              <a:t>, </a:t>
            </a:r>
            <a:r>
              <a:rPr lang="en-US" sz="1400" i="1" dirty="0">
                <a:latin typeface="Arial" pitchFamily="34" charset="0"/>
                <a:cs typeface="Arial" pitchFamily="34" charset="0"/>
                <a:hlinkClick r:id="rId7"/>
              </a:rPr>
              <a:t>https://</a:t>
            </a:r>
            <a:r>
              <a:rPr lang="en-US" sz="1400" i="1" dirty="0" smtClean="0">
                <a:latin typeface="Arial" pitchFamily="34" charset="0"/>
                <a:cs typeface="Arial" pitchFamily="34" charset="0"/>
                <a:hlinkClick r:id="rId7"/>
              </a:rPr>
              <a:t>esmed.org/MRA/mra/article/view/4726/99193547448</a:t>
            </a:r>
            <a:endParaRPr lang="en-US" sz="1400" i="1" dirty="0" smtClean="0">
              <a:latin typeface="Arial" pitchFamily="34" charset="0"/>
              <a:cs typeface="Arial" pitchFamily="34" charset="0"/>
            </a:endParaRPr>
          </a:p>
          <a:p>
            <a:endParaRPr lang="en-US" sz="1400" i="1" dirty="0" smtClean="0">
              <a:latin typeface="Arial" pitchFamily="34" charset="0"/>
              <a:cs typeface="Arial" pitchFamily="34" charset="0"/>
            </a:endParaRPr>
          </a:p>
        </p:txBody>
      </p:sp>
      <p:sp>
        <p:nvSpPr>
          <p:cNvPr id="7" name="Title 1"/>
          <p:cNvSpPr txBox="1">
            <a:spLocks/>
          </p:cNvSpPr>
          <p:nvPr/>
        </p:nvSpPr>
        <p:spPr>
          <a:xfrm>
            <a:off x="457200" y="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References 3</a:t>
            </a:r>
            <a:endParaRPr lang="en-US" sz="3600" dirty="0"/>
          </a:p>
        </p:txBody>
      </p:sp>
      <p:sp>
        <p:nvSpPr>
          <p:cNvPr id="8" name="TextBox 7"/>
          <p:cNvSpPr txBox="1"/>
          <p:nvPr/>
        </p:nvSpPr>
        <p:spPr>
          <a:xfrm>
            <a:off x="5486400" y="6504801"/>
            <a:ext cx="35814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0991314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878" y="896112"/>
            <a:ext cx="8229600" cy="5029200"/>
          </a:xfrm>
        </p:spPr>
        <p:txBody>
          <a:bodyPr>
            <a:noAutofit/>
          </a:bodyPr>
          <a:lstStyle/>
          <a:p>
            <a:r>
              <a:rPr lang="en-US" sz="1400" dirty="0">
                <a:latin typeface="Arial" pitchFamily="34" charset="0"/>
                <a:cs typeface="Arial" pitchFamily="34" charset="0"/>
              </a:rPr>
              <a:t>17. Lawhern RA </a:t>
            </a:r>
            <a:r>
              <a:rPr lang="en-US" sz="1400" i="1" dirty="0">
                <a:latin typeface="Arial" pitchFamily="34" charset="0"/>
                <a:cs typeface="Arial" pitchFamily="34" charset="0"/>
              </a:rPr>
              <a:t>“How </a:t>
            </a:r>
            <a:r>
              <a:rPr lang="en-US" sz="1400" i="1" dirty="0" smtClean="0">
                <a:latin typeface="Arial" pitchFamily="34" charset="0"/>
                <a:cs typeface="Arial" pitchFamily="34" charset="0"/>
              </a:rPr>
              <a:t> Biased </a:t>
            </a:r>
            <a:r>
              <a:rPr lang="en-US" sz="1400" i="1" dirty="0">
                <a:latin typeface="Arial" pitchFamily="34" charset="0"/>
                <a:cs typeface="Arial" pitchFamily="34" charset="0"/>
              </a:rPr>
              <a:t>Medical Experts Are Destroying Doctors’ Lives and Careers In The Opioid Crisis”,  </a:t>
            </a:r>
            <a:r>
              <a:rPr lang="en-US" sz="1400" dirty="0">
                <a:latin typeface="Arial" pitchFamily="34" charset="0"/>
                <a:cs typeface="Arial" pitchFamily="34" charset="0"/>
              </a:rPr>
              <a:t>KevinMD,  Sep 12, 2024, </a:t>
            </a:r>
            <a:r>
              <a:rPr lang="en-US" sz="1400" dirty="0">
                <a:latin typeface="Arial" pitchFamily="34" charset="0"/>
                <a:cs typeface="Arial" pitchFamily="34" charset="0"/>
                <a:hlinkClick r:id="rId2"/>
              </a:rPr>
              <a:t>https://</a:t>
            </a:r>
            <a:r>
              <a:rPr lang="en-US" sz="1400" dirty="0" smtClean="0">
                <a:latin typeface="Arial" pitchFamily="34" charset="0"/>
                <a:cs typeface="Arial" pitchFamily="34" charset="0"/>
                <a:hlinkClick r:id="rId2"/>
              </a:rPr>
              <a:t>esmed.org/MRA/mra/article/view/4726/99193547448</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a:latin typeface="Arial" pitchFamily="34" charset="0"/>
              <a:cs typeface="Arial" pitchFamily="34" charset="0"/>
            </a:endParaRPr>
          </a:p>
          <a:p>
            <a:r>
              <a:rPr lang="en-US" sz="1400" dirty="0" smtClean="0">
                <a:latin typeface="Arial" pitchFamily="34" charset="0"/>
                <a:cs typeface="Arial" pitchFamily="34" charset="0"/>
              </a:rPr>
              <a:t>18. </a:t>
            </a:r>
            <a:r>
              <a:rPr lang="en-US" sz="1400" dirty="0">
                <a:latin typeface="Arial" pitchFamily="34" charset="0"/>
                <a:cs typeface="Arial" pitchFamily="34" charset="0"/>
              </a:rPr>
              <a:t>Monty Goddard, “A Two-Headed Monster – State Attorneys General and the Drug Enforcement Agency”, </a:t>
            </a:r>
            <a:r>
              <a:rPr lang="en-US" sz="1400" i="1" dirty="0">
                <a:latin typeface="Arial" pitchFamily="34" charset="0"/>
                <a:cs typeface="Arial" pitchFamily="34" charset="0"/>
              </a:rPr>
              <a:t>Daily Remedy,  </a:t>
            </a:r>
            <a:r>
              <a:rPr lang="en-US" sz="1400" dirty="0">
                <a:latin typeface="Arial" pitchFamily="34" charset="0"/>
                <a:cs typeface="Arial" pitchFamily="34" charset="0"/>
              </a:rPr>
              <a:t>November 12, 2023, </a:t>
            </a:r>
            <a:r>
              <a:rPr lang="en-US" sz="1400" dirty="0">
                <a:latin typeface="Arial" pitchFamily="34" charset="0"/>
                <a:cs typeface="Arial" pitchFamily="34" charset="0"/>
                <a:hlinkClick r:id="rId3"/>
              </a:rPr>
              <a:t>https://www.daily-remedy.com/a-two-headed-monster-state-attorneys-general-and-the-drug-enforcement-agency/</a:t>
            </a:r>
            <a:r>
              <a:rPr lang="en-US" sz="1400" dirty="0">
                <a:latin typeface="Arial" pitchFamily="34" charset="0"/>
                <a:cs typeface="Arial" pitchFamily="34" charset="0"/>
              </a:rPr>
              <a:t/>
            </a:r>
            <a:br>
              <a:rPr lang="en-US" sz="1400" dirty="0">
                <a:latin typeface="Arial" pitchFamily="34" charset="0"/>
                <a:cs typeface="Arial" pitchFamily="34" charset="0"/>
              </a:rPr>
            </a:br>
            <a:endParaRPr lang="en-US" sz="1400" dirty="0">
              <a:latin typeface="Arial" pitchFamily="34" charset="0"/>
              <a:cs typeface="Arial" pitchFamily="34" charset="0"/>
            </a:endParaRPr>
          </a:p>
          <a:p>
            <a:r>
              <a:rPr lang="en-US" sz="1400" dirty="0" smtClean="0">
                <a:latin typeface="Arial" pitchFamily="34" charset="0"/>
                <a:cs typeface="Arial" pitchFamily="34" charset="0"/>
              </a:rPr>
              <a:t>19. </a:t>
            </a:r>
            <a:r>
              <a:rPr lang="en-US" sz="1400" dirty="0">
                <a:latin typeface="Arial" pitchFamily="34" charset="0"/>
                <a:cs typeface="Arial" pitchFamily="34" charset="0"/>
              </a:rPr>
              <a:t>Pat Irving, RN, “The National Opioid Settlement is Causing Drug Shortages”, </a:t>
            </a:r>
            <a:r>
              <a:rPr lang="en-US" sz="1400" i="1" dirty="0">
                <a:latin typeface="Arial" pitchFamily="34" charset="0"/>
                <a:cs typeface="Arial" pitchFamily="34" charset="0"/>
              </a:rPr>
              <a:t>Pain News Network, </a:t>
            </a:r>
            <a:r>
              <a:rPr lang="en-US" sz="1400" dirty="0">
                <a:latin typeface="Arial" pitchFamily="34" charset="0"/>
                <a:cs typeface="Arial" pitchFamily="34" charset="0"/>
              </a:rPr>
              <a:t> September 11, 2023. </a:t>
            </a:r>
            <a:r>
              <a:rPr lang="en-US" sz="1400" dirty="0">
                <a:latin typeface="Arial" pitchFamily="34" charset="0"/>
                <a:cs typeface="Arial" pitchFamily="34" charset="0"/>
                <a:hlinkClick r:id="rId4"/>
              </a:rPr>
              <a:t>https://www.painnewsnetwork.org/stories/2023/9/11/the-national-opioid-settlement-is-causing-drug-shortages</a:t>
            </a:r>
            <a:endParaRPr lang="en-US" sz="1400" dirty="0">
              <a:latin typeface="Arial" pitchFamily="34" charset="0"/>
              <a:cs typeface="Arial" pitchFamily="34" charset="0"/>
            </a:endParaRPr>
          </a:p>
          <a:p>
            <a:endParaRPr lang="en-US" sz="1400" dirty="0">
              <a:latin typeface="Arial" pitchFamily="34" charset="0"/>
              <a:cs typeface="Arial" pitchFamily="34" charset="0"/>
            </a:endParaRPr>
          </a:p>
          <a:p>
            <a:r>
              <a:rPr lang="en-US" sz="1400" dirty="0" smtClean="0">
                <a:latin typeface="Arial" pitchFamily="34" charset="0"/>
                <a:cs typeface="Arial" pitchFamily="34" charset="0"/>
              </a:rPr>
              <a:t>20. </a:t>
            </a:r>
            <a:r>
              <a:rPr lang="en-US" sz="1400" dirty="0">
                <a:latin typeface="Arial" pitchFamily="34" charset="0"/>
                <a:cs typeface="Arial" pitchFamily="34" charset="0"/>
              </a:rPr>
              <a:t>Oliva EM, Bowe T, Tavicoli S, et al, </a:t>
            </a:r>
            <a:r>
              <a:rPr lang="en-US" sz="1400" i="1" dirty="0">
                <a:latin typeface="Arial" pitchFamily="34" charset="0"/>
                <a:cs typeface="Arial" pitchFamily="34" charset="0"/>
              </a:rPr>
              <a:t>“Development and Applications of the Veterans Administrations Stratification Tool for Opioid Risk Mitigation (STORM) to Improve Opioid Safety and Prevent Overdose and Suicide” Veterans Administration Psychological Services  2017, V. 14, No. 1, pp. 34-49  </a:t>
            </a:r>
            <a:r>
              <a:rPr lang="en-US" sz="1400" i="1" dirty="0">
                <a:latin typeface="Arial" pitchFamily="34" charset="0"/>
                <a:cs typeface="Arial" pitchFamily="34" charset="0"/>
                <a:hlinkClick r:id="rId5"/>
              </a:rPr>
              <a:t>https://www.apa.org/pubs/journals/features/ser-ser0000099.pdf</a:t>
            </a:r>
            <a:r>
              <a:rPr lang="en-US" sz="1400" i="1" dirty="0">
                <a:latin typeface="Arial" pitchFamily="34" charset="0"/>
                <a:cs typeface="Arial" pitchFamily="34" charset="0"/>
              </a:rPr>
              <a:t>  </a:t>
            </a:r>
            <a:r>
              <a:rPr lang="en-US" sz="1400" i="1" dirty="0" smtClean="0">
                <a:latin typeface="Arial" pitchFamily="34" charset="0"/>
                <a:cs typeface="Arial" pitchFamily="34" charset="0"/>
              </a:rPr>
              <a:t/>
            </a:r>
            <a:br>
              <a:rPr lang="en-US" sz="1400" i="1" dirty="0" smtClean="0">
                <a:latin typeface="Arial" pitchFamily="34" charset="0"/>
                <a:cs typeface="Arial" pitchFamily="34" charset="0"/>
              </a:rPr>
            </a:br>
            <a:endParaRPr lang="en-US" sz="1400" i="1" dirty="0" smtClean="0">
              <a:latin typeface="Arial" pitchFamily="34" charset="0"/>
              <a:cs typeface="Arial" pitchFamily="34" charset="0"/>
            </a:endParaRPr>
          </a:p>
          <a:p>
            <a:r>
              <a:rPr lang="en-US" sz="1400" dirty="0" smtClean="0">
                <a:latin typeface="Arial" pitchFamily="34" charset="0"/>
                <a:cs typeface="Arial" pitchFamily="34" charset="0"/>
              </a:rPr>
              <a:t>21  </a:t>
            </a:r>
            <a:r>
              <a:rPr lang="en-US" sz="1400" dirty="0">
                <a:latin typeface="Arial" pitchFamily="34" charset="0"/>
                <a:cs typeface="Arial" pitchFamily="34" charset="0"/>
              </a:rPr>
              <a:t>. Monty Goddard, “A Two-Headed Monster – State Attorneys General and the Drug Enforcement Agency”, </a:t>
            </a:r>
            <a:r>
              <a:rPr lang="en-US" sz="1400" i="1" dirty="0">
                <a:latin typeface="Arial" pitchFamily="34" charset="0"/>
                <a:cs typeface="Arial" pitchFamily="34" charset="0"/>
              </a:rPr>
              <a:t>Daily Remedy,  </a:t>
            </a:r>
            <a:r>
              <a:rPr lang="en-US" sz="1400" dirty="0">
                <a:latin typeface="Arial" pitchFamily="34" charset="0"/>
                <a:cs typeface="Arial" pitchFamily="34" charset="0"/>
              </a:rPr>
              <a:t>November 12, 2023, </a:t>
            </a:r>
            <a:r>
              <a:rPr lang="en-US" sz="1400" dirty="0">
                <a:latin typeface="Arial" pitchFamily="34" charset="0"/>
                <a:cs typeface="Arial" pitchFamily="34" charset="0"/>
                <a:hlinkClick r:id="rId3"/>
              </a:rPr>
              <a:t>https://www.daily-remedy.com/a-two-headed-monster-state-attorneys-general-and-the-drug-enforcement-agency/</a:t>
            </a:r>
            <a:r>
              <a:rPr lang="en-US" sz="1400" dirty="0">
                <a:latin typeface="Arial" pitchFamily="34" charset="0"/>
                <a:cs typeface="Arial" pitchFamily="34" charset="0"/>
              </a:rPr>
              <a:t/>
            </a:r>
            <a:br>
              <a:rPr lang="en-US" sz="1400" dirty="0">
                <a:latin typeface="Arial" pitchFamily="34" charset="0"/>
                <a:cs typeface="Arial" pitchFamily="34" charset="0"/>
              </a:rPr>
            </a:br>
            <a:endParaRPr lang="en-US" sz="1400" dirty="0">
              <a:latin typeface="Arial" pitchFamily="34" charset="0"/>
              <a:cs typeface="Arial" pitchFamily="34" charset="0"/>
            </a:endParaRPr>
          </a:p>
          <a:p>
            <a:r>
              <a:rPr lang="en-US" sz="1400" dirty="0" smtClean="0">
                <a:latin typeface="Arial" pitchFamily="34" charset="0"/>
                <a:cs typeface="Arial" pitchFamily="34" charset="0"/>
              </a:rPr>
              <a:t>22. </a:t>
            </a:r>
            <a:r>
              <a:rPr lang="en-US" sz="1400" dirty="0">
                <a:latin typeface="Arial" pitchFamily="34" charset="0"/>
                <a:cs typeface="Arial" pitchFamily="34" charset="0"/>
              </a:rPr>
              <a:t>Pat Irving, RN, “The National Opioid Settlement is Causing Drug Shortages”, </a:t>
            </a:r>
            <a:r>
              <a:rPr lang="en-US" sz="1400" i="1" dirty="0">
                <a:latin typeface="Arial" pitchFamily="34" charset="0"/>
                <a:cs typeface="Arial" pitchFamily="34" charset="0"/>
              </a:rPr>
              <a:t>Pain News Network, </a:t>
            </a:r>
            <a:r>
              <a:rPr lang="en-US" sz="1400" dirty="0">
                <a:latin typeface="Arial" pitchFamily="34" charset="0"/>
                <a:cs typeface="Arial" pitchFamily="34" charset="0"/>
              </a:rPr>
              <a:t> September 11, 2023. </a:t>
            </a:r>
            <a:r>
              <a:rPr lang="en-US" sz="1400" dirty="0">
                <a:latin typeface="Arial" pitchFamily="34" charset="0"/>
                <a:cs typeface="Arial" pitchFamily="34" charset="0"/>
                <a:hlinkClick r:id="rId4"/>
              </a:rPr>
              <a:t>https://</a:t>
            </a:r>
            <a:r>
              <a:rPr lang="en-US" sz="1400" dirty="0" smtClean="0">
                <a:latin typeface="Arial" pitchFamily="34" charset="0"/>
                <a:cs typeface="Arial" pitchFamily="34" charset="0"/>
                <a:hlinkClick r:id="rId4"/>
              </a:rPr>
              <a:t>www.painnewsnetwork.org/stories/2023/9/11/the-national-opioid-settlement-is-causing-drug-shortages</a:t>
            </a:r>
            <a:r>
              <a:rPr lang="en-US" sz="1400" dirty="0">
                <a:latin typeface="Arial" pitchFamily="34" charset="0"/>
                <a:cs typeface="Arial" pitchFamily="34" charset="0"/>
              </a:rPr>
              <a:t/>
            </a:r>
            <a:br>
              <a:rPr lang="en-US" sz="1400" dirty="0">
                <a:latin typeface="Arial" pitchFamily="34" charset="0"/>
                <a:cs typeface="Arial" pitchFamily="34" charset="0"/>
              </a:rPr>
            </a:b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0" indent="0">
              <a:buNone/>
            </a:pPr>
            <a:endParaRPr lang="en-US" sz="1400" dirty="0" smtClean="0">
              <a:latin typeface="Arial" pitchFamily="34" charset="0"/>
              <a:cs typeface="Arial" pitchFamily="34" charset="0"/>
            </a:endParaRPr>
          </a:p>
          <a:p>
            <a:pPr marL="393192" lvl="1" indent="0">
              <a:buNone/>
            </a:pPr>
            <a:endParaRPr lang="en-US" sz="1400" dirty="0">
              <a:latin typeface="Arial" pitchFamily="34" charset="0"/>
              <a:cs typeface="Arial" pitchFamily="34" charset="0"/>
            </a:endParaRPr>
          </a:p>
          <a:p>
            <a:pPr marL="393192" lvl="1" indent="0">
              <a:buNone/>
            </a:pPr>
            <a:endParaRPr lang="en-US" sz="1400" dirty="0" smtClean="0">
              <a:latin typeface="Arial" pitchFamily="34" charset="0"/>
              <a:cs typeface="Arial" pitchFamily="34" charset="0"/>
            </a:endParaRPr>
          </a:p>
          <a:p>
            <a:pPr marL="393192" lvl="1" indent="0">
              <a:buNone/>
            </a:pPr>
            <a:endParaRPr lang="en-US" sz="1400" dirty="0">
              <a:latin typeface="Arial" pitchFamily="34" charset="0"/>
              <a:cs typeface="Arial" pitchFamily="34" charset="0"/>
            </a:endParaRPr>
          </a:p>
          <a:p>
            <a:pPr marL="393192" lvl="1" indent="0">
              <a:buNone/>
            </a:pP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endParaRPr lang="en-US" sz="1600" dirty="0">
              <a:latin typeface="Arial" pitchFamily="34" charset="0"/>
              <a:cs typeface="Arial" pitchFamily="34" charset="0"/>
            </a:endParaRPr>
          </a:p>
          <a:p>
            <a:pPr marL="393192" lvl="1" indent="0">
              <a:buNone/>
            </a:pPr>
            <a:endParaRPr lang="en-US" sz="1400" dirty="0">
              <a:latin typeface="Arial" pitchFamily="34" charset="0"/>
              <a:cs typeface="Arial" pitchFamily="34" charset="0"/>
            </a:endParaRPr>
          </a:p>
          <a:p>
            <a:pPr marL="393192" lvl="1" indent="0">
              <a:buNone/>
            </a:pPr>
            <a:endParaRPr lang="en-US" sz="1800" dirty="0" smtClean="0">
              <a:latin typeface="Arial" pitchFamily="34" charset="0"/>
              <a:cs typeface="Arial" pitchFamily="34" charset="0"/>
            </a:endParaRPr>
          </a:p>
          <a:p>
            <a:pPr marL="393192" lvl="1" indent="0">
              <a:buNone/>
            </a:pPr>
            <a:r>
              <a:rPr lang="en-US" sz="1800" i="1" dirty="0" smtClean="0">
                <a:latin typeface="Arial" pitchFamily="34" charset="0"/>
                <a:cs typeface="Arial" pitchFamily="34" charset="0"/>
              </a:rPr>
              <a:t> </a:t>
            </a:r>
            <a:endParaRPr lang="en-US" sz="1800" dirty="0">
              <a:latin typeface="Arial" pitchFamily="34" charset="0"/>
              <a:cs typeface="Arial" pitchFamily="34" charset="0"/>
            </a:endParaRPr>
          </a:p>
        </p:txBody>
      </p:sp>
      <p:sp>
        <p:nvSpPr>
          <p:cNvPr id="4" name="TextBox 3"/>
          <p:cNvSpPr txBox="1"/>
          <p:nvPr/>
        </p:nvSpPr>
        <p:spPr>
          <a:xfrm>
            <a:off x="5334000" y="6324600"/>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5" name="Title 1"/>
          <p:cNvSpPr txBox="1">
            <a:spLocks/>
          </p:cNvSpPr>
          <p:nvPr/>
        </p:nvSpPr>
        <p:spPr>
          <a:xfrm>
            <a:off x="457200" y="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References 4 </a:t>
            </a:r>
            <a:endParaRPr lang="en-US" sz="3600" dirty="0"/>
          </a:p>
        </p:txBody>
      </p:sp>
    </p:spTree>
    <p:extLst>
      <p:ext uri="{BB962C8B-B14F-4D97-AF65-F5344CB8AC3E}">
        <p14:creationId xmlns:p14="http://schemas.microsoft.com/office/powerpoint/2010/main" val="15699817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4800" y="944880"/>
            <a:ext cx="8229600" cy="4389120"/>
          </a:xfrm>
        </p:spPr>
        <p:txBody>
          <a:bodyPr>
            <a:noAutofit/>
          </a:bodyPr>
          <a:lstStyle/>
          <a:p>
            <a:pPr marL="393192" lvl="1" indent="0">
              <a:buNone/>
            </a:pP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a:latin typeface="Arial" pitchFamily="34" charset="0"/>
                <a:cs typeface="Arial" pitchFamily="34" charset="0"/>
              </a:rPr>
              <a:t>23. Grace Chai, PharmD, “Morphine Milligram Equivalents (MMEs) - Current Applications and Knowledge Gaps, Research Opportunities, and Future Directions”  </a:t>
            </a:r>
            <a:r>
              <a:rPr lang="en-US" sz="1400" i="1" dirty="0">
                <a:latin typeface="Arial" pitchFamily="34" charset="0"/>
                <a:cs typeface="Arial" pitchFamily="34" charset="0"/>
              </a:rPr>
              <a:t>FDA Office of Surveillance and Epidemiology, </a:t>
            </a:r>
            <a:r>
              <a:rPr lang="en-US" sz="1400" dirty="0">
                <a:latin typeface="Arial" pitchFamily="34" charset="0"/>
                <a:cs typeface="Arial" pitchFamily="34" charset="0"/>
              </a:rPr>
              <a:t> Workshop June 7-8, 2021 </a:t>
            </a:r>
            <a:r>
              <a:rPr lang="en-US" sz="1400" dirty="0">
                <a:latin typeface="Arial" pitchFamily="34" charset="0"/>
                <a:cs typeface="Arial" pitchFamily="34" charset="0"/>
                <a:hlinkClick r:id="rId2"/>
              </a:rPr>
              <a:t>https://</a:t>
            </a:r>
            <a:r>
              <a:rPr lang="en-US" sz="1400" dirty="0" smtClean="0">
                <a:latin typeface="Arial" pitchFamily="34" charset="0"/>
                <a:cs typeface="Arial" pitchFamily="34" charset="0"/>
                <a:hlinkClick r:id="rId2"/>
              </a:rPr>
              <a:t>www.fda.gov/media/150436/download</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393192" lvl="1" indent="0">
              <a:buNone/>
            </a:pPr>
            <a:r>
              <a:rPr lang="en-US" sz="1400" dirty="0" smtClean="0">
                <a:latin typeface="Arial" pitchFamily="34" charset="0"/>
                <a:cs typeface="Arial" pitchFamily="34" charset="0"/>
              </a:rPr>
              <a:t>24. Michael </a:t>
            </a:r>
            <a:r>
              <a:rPr lang="en-US" sz="1400" dirty="0">
                <a:latin typeface="Arial" pitchFamily="34" charset="0"/>
                <a:cs typeface="Arial" pitchFamily="34" charset="0"/>
              </a:rPr>
              <a:t>E Schatman PhD, Jeffrey Fudin PharmD, “The Myth of Morphine Equivalent Daily Dosage” </a:t>
            </a:r>
            <a:r>
              <a:rPr lang="en-US" sz="1400" i="1" dirty="0">
                <a:latin typeface="Arial" pitchFamily="34" charset="0"/>
                <a:cs typeface="Arial" pitchFamily="34" charset="0"/>
              </a:rPr>
              <a:t>Medscape, </a:t>
            </a:r>
            <a:r>
              <a:rPr lang="en-US" sz="1400" dirty="0">
                <a:latin typeface="Arial" pitchFamily="34" charset="0"/>
                <a:cs typeface="Arial" pitchFamily="34" charset="0"/>
              </a:rPr>
              <a:t>May 24, 2016, </a:t>
            </a:r>
            <a:r>
              <a:rPr lang="en-US" sz="1400" dirty="0">
                <a:latin typeface="Arial" pitchFamily="34" charset="0"/>
                <a:cs typeface="Arial" pitchFamily="34" charset="0"/>
                <a:hlinkClick r:id="rId3"/>
              </a:rPr>
              <a:t>https://</a:t>
            </a:r>
            <a:r>
              <a:rPr lang="en-US" sz="1400" dirty="0" smtClean="0">
                <a:latin typeface="Arial" pitchFamily="34" charset="0"/>
                <a:cs typeface="Arial" pitchFamily="34" charset="0"/>
                <a:hlinkClick r:id="rId3"/>
              </a:rPr>
              <a:t>www.medscape.com/viewarticle/863477?form=fpf</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393192" lvl="1" indent="0">
              <a:buNone/>
            </a:pPr>
            <a:r>
              <a:rPr lang="en-US" sz="1400" dirty="0" smtClean="0">
                <a:latin typeface="Arial" pitchFamily="34" charset="0"/>
                <a:cs typeface="Arial" pitchFamily="34" charset="0"/>
              </a:rPr>
              <a:t>25.  </a:t>
            </a:r>
            <a:r>
              <a:rPr lang="en-US" sz="1400" dirty="0">
                <a:latin typeface="Arial" pitchFamily="34" charset="0"/>
                <a:cs typeface="Arial" pitchFamily="34" charset="0"/>
              </a:rPr>
              <a:t>Stephen A. Martin, MD, EdM; </a:t>
            </a:r>
            <a:r>
              <a:rPr lang="en-US" sz="1400" dirty="0" smtClean="0">
                <a:latin typeface="Arial" pitchFamily="34" charset="0"/>
                <a:cs typeface="Arial" pitchFamily="34" charset="0"/>
              </a:rPr>
              <a:t> Ruth </a:t>
            </a:r>
            <a:r>
              <a:rPr lang="en-US" sz="1400" dirty="0">
                <a:latin typeface="Arial" pitchFamily="34" charset="0"/>
                <a:cs typeface="Arial" pitchFamily="34" charset="0"/>
              </a:rPr>
              <a:t>A. Potee, MD, DABAM; and </a:t>
            </a:r>
            <a:r>
              <a:rPr lang="en-US" sz="1400" dirty="0" smtClean="0">
                <a:latin typeface="Arial" pitchFamily="34" charset="0"/>
                <a:cs typeface="Arial" pitchFamily="34" charset="0"/>
              </a:rPr>
              <a:t>Andrew </a:t>
            </a:r>
            <a:r>
              <a:rPr lang="en-US" sz="1400" dirty="0" err="1">
                <a:latin typeface="Arial" pitchFamily="34" charset="0"/>
                <a:cs typeface="Arial" pitchFamily="34" charset="0"/>
              </a:rPr>
              <a:t>Lazris</a:t>
            </a:r>
            <a:r>
              <a:rPr lang="en-US" sz="1400" dirty="0">
                <a:latin typeface="Arial" pitchFamily="34" charset="0"/>
                <a:cs typeface="Arial" pitchFamily="34" charset="0"/>
              </a:rPr>
              <a:t>, </a:t>
            </a:r>
            <a:r>
              <a:rPr lang="en-US" sz="1400" dirty="0" smtClean="0">
                <a:latin typeface="Arial" pitchFamily="34" charset="0"/>
                <a:cs typeface="Arial" pitchFamily="34" charset="0"/>
              </a:rPr>
              <a:t>MD “</a:t>
            </a:r>
            <a:r>
              <a:rPr lang="en-US" sz="1400" dirty="0">
                <a:latin typeface="Arial" pitchFamily="34" charset="0"/>
                <a:cs typeface="Arial" pitchFamily="34" charset="0"/>
              </a:rPr>
              <a:t>Neat, Plausible, and Generally Wrong: </a:t>
            </a:r>
            <a:r>
              <a:rPr lang="en-US" sz="1400" dirty="0" smtClean="0">
                <a:latin typeface="Arial" pitchFamily="34" charset="0"/>
                <a:cs typeface="Arial" pitchFamily="34" charset="0"/>
              </a:rPr>
              <a:t> A </a:t>
            </a:r>
            <a:r>
              <a:rPr lang="en-US" sz="1400" dirty="0">
                <a:latin typeface="Arial" pitchFamily="34" charset="0"/>
                <a:cs typeface="Arial" pitchFamily="34" charset="0"/>
              </a:rPr>
              <a:t>Response to the CDC Recommendations for Chronic Opioid </a:t>
            </a:r>
            <a:r>
              <a:rPr lang="en-US" sz="1400" dirty="0" smtClean="0">
                <a:latin typeface="Arial" pitchFamily="34" charset="0"/>
                <a:cs typeface="Arial" pitchFamily="34" charset="0"/>
              </a:rPr>
              <a:t>Use” September 7, 2016, </a:t>
            </a:r>
            <a:r>
              <a:rPr lang="en-US" sz="1400" i="1" dirty="0">
                <a:latin typeface="Arial" pitchFamily="34" charset="0"/>
                <a:cs typeface="Arial" pitchFamily="34" charset="0"/>
              </a:rPr>
              <a:t>Medium, </a:t>
            </a:r>
            <a:r>
              <a:rPr lang="en-US" sz="1400" i="1" dirty="0">
                <a:latin typeface="Arial" pitchFamily="34" charset="0"/>
                <a:cs typeface="Arial" pitchFamily="34" charset="0"/>
                <a:hlinkClick r:id="rId4"/>
              </a:rPr>
              <a:t>https://medium.com/@stmartin/neat-plausible-and-generally-wrong-a-response-to-the-cdc-recommendations-for-chronic-opioid-use-5c9d9d319f71#.</a:t>
            </a:r>
            <a:r>
              <a:rPr lang="en-US" sz="1400" i="1" dirty="0" smtClean="0">
                <a:latin typeface="Arial" pitchFamily="34" charset="0"/>
                <a:cs typeface="Arial" pitchFamily="34" charset="0"/>
                <a:hlinkClick r:id="rId4"/>
              </a:rPr>
              <a:t>wzchd1kkl</a:t>
            </a:r>
            <a:r>
              <a:rPr lang="en-US" sz="1400" i="1" dirty="0">
                <a:latin typeface="Arial" pitchFamily="34" charset="0"/>
                <a:cs typeface="Arial" pitchFamily="34" charset="0"/>
              </a:rPr>
              <a:t/>
            </a:r>
            <a:br>
              <a:rPr lang="en-US" sz="1400" i="1" dirty="0">
                <a:latin typeface="Arial" pitchFamily="34" charset="0"/>
                <a:cs typeface="Arial" pitchFamily="34" charset="0"/>
              </a:rPr>
            </a:br>
            <a:r>
              <a:rPr lang="en-US" sz="1400" i="1" dirty="0" smtClean="0">
                <a:latin typeface="Arial" pitchFamily="34" charset="0"/>
                <a:cs typeface="Arial" pitchFamily="34" charset="0"/>
              </a:rPr>
              <a:t/>
            </a:r>
            <a:br>
              <a:rPr lang="en-US" sz="1400" i="1" dirty="0" smtClean="0">
                <a:latin typeface="Arial" pitchFamily="34" charset="0"/>
                <a:cs typeface="Arial" pitchFamily="34" charset="0"/>
              </a:rPr>
            </a:br>
            <a:r>
              <a:rPr lang="en-US" sz="1400" dirty="0" smtClean="0">
                <a:latin typeface="Arial" pitchFamily="34" charset="0"/>
                <a:cs typeface="Arial" pitchFamily="34" charset="0"/>
              </a:rPr>
              <a:t>26. Cunningham </a:t>
            </a:r>
            <a:r>
              <a:rPr lang="en-US" sz="1400" dirty="0">
                <a:latin typeface="Arial" pitchFamily="34" charset="0"/>
                <a:cs typeface="Arial" pitchFamily="34" charset="0"/>
              </a:rPr>
              <a:t>C. </a:t>
            </a:r>
            <a:r>
              <a:rPr lang="en-US" sz="1400" dirty="0" smtClean="0">
                <a:latin typeface="Arial" pitchFamily="34" charset="0"/>
                <a:cs typeface="Arial" pitchFamily="34" charset="0"/>
              </a:rPr>
              <a:t>“Observations </a:t>
            </a:r>
            <a:r>
              <a:rPr lang="en-US" sz="1400" dirty="0">
                <a:latin typeface="Arial" pitchFamily="34" charset="0"/>
                <a:cs typeface="Arial" pitchFamily="34" charset="0"/>
              </a:rPr>
              <a:t>of the Opioid Workgroup of the Board of Scientific Counselors of the National Center for Injury Prevention and Control on the Updated CDC Guideline for Prescribing Opioids. </a:t>
            </a:r>
            <a:r>
              <a:rPr lang="en-US" sz="1400" dirty="0" smtClean="0">
                <a:latin typeface="Arial" pitchFamily="34" charset="0"/>
                <a:cs typeface="Arial" pitchFamily="34" charset="0"/>
              </a:rPr>
              <a:t>2021.” </a:t>
            </a:r>
            <a:r>
              <a:rPr lang="en-US" sz="1400" dirty="0" smtClean="0">
                <a:latin typeface="Arial" pitchFamily="34" charset="0"/>
                <a:cs typeface="Arial" pitchFamily="34" charset="0"/>
                <a:hlinkClick r:id="rId5"/>
              </a:rPr>
              <a:t>https</a:t>
            </a:r>
            <a:r>
              <a:rPr lang="en-US" sz="1400" dirty="0">
                <a:latin typeface="Arial" pitchFamily="34" charset="0"/>
                <a:cs typeface="Arial" pitchFamily="34" charset="0"/>
                <a:hlinkClick r:id="rId5"/>
              </a:rPr>
              <a:t>://</a:t>
            </a:r>
            <a:r>
              <a:rPr lang="en-US" sz="1400" dirty="0" smtClean="0">
                <a:latin typeface="Arial" pitchFamily="34" charset="0"/>
                <a:cs typeface="Arial" pitchFamily="34" charset="0"/>
                <a:hlinkClick r:id="rId5"/>
              </a:rPr>
              <a:t>www.cdc.gov/injury/pdfs/bsc/OWG-Report-of-Recs-1-12-06.30.21-FINAL-508.pdf</a:t>
            </a:r>
            <a:r>
              <a:rPr lang="en-US" sz="1400" dirty="0">
                <a:latin typeface="Arial" pitchFamily="34" charset="0"/>
                <a:cs typeface="Arial" pitchFamily="34" charset="0"/>
              </a:rPr>
              <a:t/>
            </a:r>
            <a:br>
              <a:rPr lang="en-US" sz="1400" dirty="0">
                <a:latin typeface="Arial" pitchFamily="34" charset="0"/>
                <a:cs typeface="Arial" pitchFamily="34" charset="0"/>
              </a:rPr>
            </a:br>
            <a:endParaRPr lang="en-US" sz="1400" i="1" dirty="0" smtClean="0">
              <a:latin typeface="Arial" pitchFamily="34" charset="0"/>
              <a:cs typeface="Arial" pitchFamily="34" charset="0"/>
            </a:endParaRPr>
          </a:p>
          <a:p>
            <a:pPr marL="393192" lvl="1" indent="0">
              <a:buNone/>
            </a:pPr>
            <a:r>
              <a:rPr lang="en-US" sz="1400" dirty="0" smtClean="0">
                <a:latin typeface="Arial" pitchFamily="34" charset="0"/>
                <a:cs typeface="Arial" pitchFamily="34" charset="0"/>
              </a:rPr>
              <a:t>27.  American </a:t>
            </a:r>
            <a:r>
              <a:rPr lang="en-US" sz="1400" dirty="0">
                <a:latin typeface="Arial" pitchFamily="34" charset="0"/>
                <a:cs typeface="Arial" pitchFamily="34" charset="0"/>
              </a:rPr>
              <a:t>Association For Thoracic Surgery, “Statement on The Physician Acting As An Expert Witness”, May 2008, </a:t>
            </a:r>
            <a:r>
              <a:rPr lang="en-US" sz="1400" dirty="0">
                <a:latin typeface="Arial" pitchFamily="34" charset="0"/>
                <a:cs typeface="Arial" pitchFamily="34" charset="0"/>
                <a:hlinkClick r:id="rId6"/>
              </a:rPr>
              <a:t>https://</a:t>
            </a:r>
            <a:r>
              <a:rPr lang="en-US" sz="1400" dirty="0" smtClean="0">
                <a:latin typeface="Arial" pitchFamily="34" charset="0"/>
                <a:cs typeface="Arial" pitchFamily="34" charset="0"/>
                <a:hlinkClick r:id="rId6"/>
              </a:rPr>
              <a:t>www.aats.org/about-the-aats/governance/statement-on-the-physician-acting-as-an-expert-witness</a:t>
            </a:r>
            <a:endParaRPr lang="en-US" sz="1400" dirty="0" smtClean="0">
              <a:latin typeface="Arial" pitchFamily="34" charset="0"/>
              <a:cs typeface="Arial" pitchFamily="34" charset="0"/>
            </a:endParaRPr>
          </a:p>
          <a:p>
            <a:pPr marL="393192" lvl="1" indent="0">
              <a:buNone/>
            </a:pPr>
            <a:endParaRPr lang="en-US" sz="1400" dirty="0">
              <a:latin typeface="Arial" pitchFamily="34" charset="0"/>
              <a:cs typeface="Arial" pitchFamily="34" charset="0"/>
            </a:endParaRPr>
          </a:p>
        </p:txBody>
      </p:sp>
      <p:sp>
        <p:nvSpPr>
          <p:cNvPr id="8" name="TextBox 7"/>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7" name="Title 1"/>
          <p:cNvSpPr txBox="1">
            <a:spLocks/>
          </p:cNvSpPr>
          <p:nvPr/>
        </p:nvSpPr>
        <p:spPr>
          <a:xfrm>
            <a:off x="609600" y="7620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References 5 </a:t>
            </a:r>
            <a:endParaRPr lang="en-US" sz="3600" dirty="0"/>
          </a:p>
        </p:txBody>
      </p:sp>
    </p:spTree>
    <p:extLst>
      <p:ext uri="{BB962C8B-B14F-4D97-AF65-F5344CB8AC3E}">
        <p14:creationId xmlns:p14="http://schemas.microsoft.com/office/powerpoint/2010/main" val="26191230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8458200" cy="9906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endParaRPr lang="en-US" sz="2400" dirty="0">
              <a:latin typeface="Arial" pitchFamily="34" charset="0"/>
              <a:cs typeface="Arial" pitchFamily="34" charset="0"/>
            </a:endParaRPr>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6" name="Content Placeholder 2"/>
          <p:cNvSpPr>
            <a:spLocks noGrp="1"/>
          </p:cNvSpPr>
          <p:nvPr>
            <p:ph idx="1"/>
          </p:nvPr>
        </p:nvSpPr>
        <p:spPr>
          <a:xfrm>
            <a:off x="152400" y="990600"/>
            <a:ext cx="8458200" cy="4876800"/>
          </a:xfrm>
        </p:spPr>
        <p:txBody>
          <a:bodyPr>
            <a:noAutofit/>
          </a:bodyPr>
          <a:lstStyle/>
          <a:p>
            <a:pPr marL="393192" lvl="1" indent="0">
              <a:buNone/>
            </a:pPr>
            <a:r>
              <a:rPr lang="en-US" sz="1400" dirty="0">
                <a:latin typeface="Arial" pitchFamily="34" charset="0"/>
                <a:cs typeface="Arial" pitchFamily="34" charset="0"/>
              </a:rPr>
              <a:t>28. Angela Coppelino JD, “When is a Treating Physician Considered an Expert Witness?” </a:t>
            </a:r>
            <a:r>
              <a:rPr lang="en-US" sz="1400" i="1" dirty="0">
                <a:latin typeface="Arial" pitchFamily="34" charset="0"/>
                <a:cs typeface="Arial" pitchFamily="34" charset="0"/>
              </a:rPr>
              <a:t>Expert Institute, </a:t>
            </a:r>
            <a:r>
              <a:rPr lang="en-US" sz="1400" dirty="0">
                <a:latin typeface="Arial" pitchFamily="34" charset="0"/>
                <a:cs typeface="Arial" pitchFamily="34" charset="0"/>
              </a:rPr>
              <a:t>December 20, 2022 </a:t>
            </a:r>
            <a:r>
              <a:rPr lang="en-US" sz="1400" dirty="0">
                <a:latin typeface="Arial" pitchFamily="34" charset="0"/>
                <a:cs typeface="Arial" pitchFamily="34" charset="0"/>
                <a:hlinkClick r:id="rId2"/>
              </a:rPr>
              <a:t>https://www.expertinstitute.com/resources/insights/when-is-a-treating-physician-considered-an-expert-witness</a:t>
            </a:r>
            <a:r>
              <a:rPr lang="en-US" sz="1400" dirty="0" smtClean="0">
                <a:latin typeface="Arial" pitchFamily="34" charset="0"/>
                <a:cs typeface="Arial" pitchFamily="34" charset="0"/>
                <a:hlinkClick r:id="rId2"/>
              </a:rPr>
              <a:t>/</a:t>
            </a:r>
            <a:endParaRPr lang="en-US" sz="1400" dirty="0" smtClean="0">
              <a:latin typeface="Arial" pitchFamily="34" charset="0"/>
              <a:cs typeface="Arial" pitchFamily="34" charset="0"/>
            </a:endParaRPr>
          </a:p>
          <a:p>
            <a:pPr marL="393192" lvl="1" indent="0">
              <a:buNone/>
            </a:pPr>
            <a:endParaRPr lang="en-US" sz="1400" dirty="0">
              <a:latin typeface="Arial" pitchFamily="34" charset="0"/>
              <a:cs typeface="Arial" pitchFamily="34" charset="0"/>
            </a:endParaRPr>
          </a:p>
          <a:p>
            <a:pPr marL="393192" lvl="1" indent="0">
              <a:buNone/>
            </a:pPr>
            <a:r>
              <a:rPr lang="en-US" sz="1400" dirty="0" smtClean="0">
                <a:latin typeface="Arial" pitchFamily="34" charset="0"/>
                <a:cs typeface="Arial" pitchFamily="34" charset="0"/>
              </a:rPr>
              <a:t>29  Angela </a:t>
            </a:r>
            <a:r>
              <a:rPr lang="en-US" sz="1400" dirty="0">
                <a:latin typeface="Arial" pitchFamily="34" charset="0"/>
                <a:cs typeface="Arial" pitchFamily="34" charset="0"/>
              </a:rPr>
              <a:t>Coppelino JD,  “The Daubert Standards” , Expert Institute, August 12, 2024, </a:t>
            </a:r>
            <a:r>
              <a:rPr lang="en-US" sz="1400" dirty="0">
                <a:latin typeface="Arial" pitchFamily="34" charset="0"/>
                <a:cs typeface="Arial" pitchFamily="34" charset="0"/>
                <a:hlinkClick r:id="rId3"/>
              </a:rPr>
              <a:t>https://www.expertinstitute.com/resources/insights/the-daubert-standard-a-guide-to-motions-hearings-and-rulings</a:t>
            </a:r>
            <a:r>
              <a:rPr lang="en-US" sz="1400" dirty="0" smtClean="0">
                <a:latin typeface="Arial" pitchFamily="34" charset="0"/>
                <a:cs typeface="Arial" pitchFamily="34" charset="0"/>
                <a:hlinkClick r:id="rId3"/>
              </a:rPr>
              <a:t>/</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393192" lvl="1" indent="0">
              <a:buNone/>
            </a:pPr>
            <a:r>
              <a:rPr lang="en-US" sz="1400" dirty="0" smtClean="0">
                <a:latin typeface="Arial" pitchFamily="34" charset="0"/>
                <a:cs typeface="Arial" pitchFamily="34" charset="0"/>
              </a:rPr>
              <a:t>30. Bai</a:t>
            </a:r>
            <a:r>
              <a:rPr lang="en-US" sz="1400" dirty="0">
                <a:latin typeface="Arial" pitchFamily="34" charset="0"/>
                <a:cs typeface="Arial" pitchFamily="34" charset="0"/>
              </a:rPr>
              <a:t>, DS, “The Expert Witness in Medical Malpractice Litigation”, </a:t>
            </a:r>
            <a:r>
              <a:rPr lang="en-US" sz="1400" i="1" dirty="0">
                <a:latin typeface="Arial" pitchFamily="34" charset="0"/>
                <a:cs typeface="Arial" pitchFamily="34" charset="0"/>
              </a:rPr>
              <a:t>Clinical Orthopedics Related Research, </a:t>
            </a:r>
            <a:r>
              <a:rPr lang="en-US" sz="1400" dirty="0">
                <a:latin typeface="Arial" pitchFamily="34" charset="0"/>
                <a:cs typeface="Arial" pitchFamily="34" charset="0"/>
              </a:rPr>
              <a:t>2009; Feb, V467(2) </a:t>
            </a:r>
            <a:r>
              <a:rPr lang="en-US" sz="1400" dirty="0" err="1">
                <a:latin typeface="Arial" pitchFamily="34" charset="0"/>
                <a:cs typeface="Arial" pitchFamily="34" charset="0"/>
              </a:rPr>
              <a:t>pp</a:t>
            </a:r>
            <a:r>
              <a:rPr lang="en-US" sz="1400" dirty="0">
                <a:latin typeface="Arial" pitchFamily="34" charset="0"/>
                <a:cs typeface="Arial" pitchFamily="34" charset="0"/>
              </a:rPr>
              <a:t> 383-391, </a:t>
            </a:r>
            <a:r>
              <a:rPr lang="en-US" sz="1400" dirty="0">
                <a:latin typeface="Arial" pitchFamily="34" charset="0"/>
                <a:cs typeface="Arial" pitchFamily="34" charset="0"/>
                <a:hlinkClick r:id="rId4"/>
              </a:rPr>
              <a:t>https://www.ncbi.nlm.nih.gov/pmc/articles/PMC2628518</a:t>
            </a:r>
            <a:r>
              <a:rPr lang="en-US" sz="1400" dirty="0" smtClean="0">
                <a:latin typeface="Arial" pitchFamily="34" charset="0"/>
                <a:cs typeface="Arial" pitchFamily="34" charset="0"/>
                <a:hlinkClick r:id="rId4"/>
              </a:rPr>
              <a:t>/</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393192" lvl="1" indent="0">
              <a:buNone/>
            </a:pPr>
            <a:r>
              <a:rPr lang="en-US" sz="1400" dirty="0" smtClean="0">
                <a:latin typeface="Arial" pitchFamily="34" charset="0"/>
                <a:cs typeface="Arial" pitchFamily="34" charset="0"/>
              </a:rPr>
              <a:t>31. Legal Information Institute, Cornell Law School, “Rule 702. Testimony By </a:t>
            </a:r>
            <a:r>
              <a:rPr lang="en-US" sz="1400" dirty="0">
                <a:latin typeface="Arial" pitchFamily="34" charset="0"/>
                <a:cs typeface="Arial" pitchFamily="34" charset="0"/>
              </a:rPr>
              <a:t>Expert Witnesses” 2023, </a:t>
            </a:r>
            <a:r>
              <a:rPr lang="en-US" sz="1400" dirty="0">
                <a:latin typeface="Arial" pitchFamily="34" charset="0"/>
                <a:cs typeface="Arial" pitchFamily="34" charset="0"/>
                <a:hlinkClick r:id="rId5"/>
              </a:rPr>
              <a:t>https://</a:t>
            </a:r>
            <a:r>
              <a:rPr lang="en-US" sz="1400" dirty="0" smtClean="0">
                <a:latin typeface="Arial" pitchFamily="34" charset="0"/>
                <a:cs typeface="Arial" pitchFamily="34" charset="0"/>
                <a:hlinkClick r:id="rId5"/>
              </a:rPr>
              <a:t>www.law.cornell.edu/rules/fre/rule_702</a:t>
            </a:r>
            <a:endParaRPr lang="en-US" sz="1400" dirty="0" smtClean="0">
              <a:latin typeface="Arial" pitchFamily="34" charset="0"/>
              <a:cs typeface="Arial" pitchFamily="34" charset="0"/>
            </a:endParaRPr>
          </a:p>
          <a:p>
            <a:pPr marL="393192" lvl="1" indent="0">
              <a:buNone/>
            </a:pPr>
            <a:endParaRPr lang="en-US" sz="1400" dirty="0">
              <a:latin typeface="Arial" pitchFamily="34" charset="0"/>
              <a:cs typeface="Arial" pitchFamily="34" charset="0"/>
            </a:endParaRPr>
          </a:p>
          <a:p>
            <a:pPr marL="393192" lvl="1" indent="0">
              <a:buNone/>
            </a:pPr>
            <a:r>
              <a:rPr lang="en-US" sz="1400" dirty="0" smtClean="0">
                <a:latin typeface="Arial" pitchFamily="34" charset="0"/>
                <a:cs typeface="Arial" pitchFamily="34" charset="0"/>
              </a:rPr>
              <a:t>32. </a:t>
            </a:r>
            <a:r>
              <a:rPr lang="en-US" sz="1400" dirty="0">
                <a:latin typeface="Arial" pitchFamily="34" charset="0"/>
                <a:cs typeface="Arial" pitchFamily="34" charset="0"/>
              </a:rPr>
              <a:t>Legal Information Institute, Cornell Law School, “Rule </a:t>
            </a:r>
            <a:r>
              <a:rPr lang="en-US" sz="1400" dirty="0" smtClean="0">
                <a:latin typeface="Arial" pitchFamily="34" charset="0"/>
                <a:cs typeface="Arial" pitchFamily="34" charset="0"/>
              </a:rPr>
              <a:t>701. Opinion Testimony </a:t>
            </a:r>
            <a:r>
              <a:rPr lang="en-US" sz="1400" dirty="0">
                <a:latin typeface="Arial" pitchFamily="34" charset="0"/>
                <a:cs typeface="Arial" pitchFamily="34" charset="0"/>
              </a:rPr>
              <a:t>By </a:t>
            </a:r>
            <a:r>
              <a:rPr lang="en-US" sz="1400" dirty="0" smtClean="0">
                <a:latin typeface="Arial" pitchFamily="34" charset="0"/>
                <a:cs typeface="Arial" pitchFamily="34" charset="0"/>
              </a:rPr>
              <a:t>Lay </a:t>
            </a:r>
            <a:r>
              <a:rPr lang="en-US" sz="1400" dirty="0">
                <a:latin typeface="Arial" pitchFamily="34" charset="0"/>
                <a:cs typeface="Arial" pitchFamily="34" charset="0"/>
              </a:rPr>
              <a:t>Witnesses” 2023, </a:t>
            </a:r>
            <a:r>
              <a:rPr lang="en-US" sz="1400" dirty="0">
                <a:latin typeface="Arial" pitchFamily="34" charset="0"/>
                <a:cs typeface="Arial" pitchFamily="34" charset="0"/>
                <a:hlinkClick r:id="rId6"/>
              </a:rPr>
              <a:t>https://</a:t>
            </a:r>
            <a:r>
              <a:rPr lang="en-US" sz="1400" dirty="0" smtClean="0">
                <a:latin typeface="Arial" pitchFamily="34" charset="0"/>
                <a:cs typeface="Arial" pitchFamily="34" charset="0"/>
                <a:hlinkClick r:id="rId6"/>
              </a:rPr>
              <a:t>www.law.cornell.edu/rules/fre/rule_701</a:t>
            </a:r>
            <a:r>
              <a:rPr lang="en-US" sz="1400" dirty="0">
                <a:latin typeface="Arial" pitchFamily="34" charset="0"/>
                <a:cs typeface="Arial" pitchFamily="34" charset="0"/>
              </a:rPr>
              <a:t/>
            </a:r>
            <a:br>
              <a:rPr lang="en-US" sz="1400" dirty="0">
                <a:latin typeface="Arial" pitchFamily="34" charset="0"/>
                <a:cs typeface="Arial" pitchFamily="34" charset="0"/>
              </a:rPr>
            </a:br>
            <a:r>
              <a:rPr lang="en-US" sz="1400" dirty="0">
                <a:latin typeface="Arial" pitchFamily="34" charset="0"/>
                <a:cs typeface="Arial" pitchFamily="34" charset="0"/>
              </a:rPr>
              <a:t/>
            </a:r>
            <a:br>
              <a:rPr lang="en-US" sz="1400" dirty="0">
                <a:latin typeface="Arial" pitchFamily="34" charset="0"/>
                <a:cs typeface="Arial" pitchFamily="34" charset="0"/>
              </a:rPr>
            </a:br>
            <a:r>
              <a:rPr lang="en-US" sz="1400" dirty="0">
                <a:latin typeface="Arial" pitchFamily="34" charset="0"/>
                <a:cs typeface="Arial" pitchFamily="34" charset="0"/>
              </a:rPr>
              <a:t>33.  Richard A Lawhern PhD, “In Defense of Doctors Who Treat Pain--Questions and Answers for Judges, Juries... and Journalists”  Clinical Medicine and Health Research Journal (CMHRJ) </a:t>
            </a:r>
            <a:r>
              <a:rPr lang="en-US" sz="1400" dirty="0" err="1">
                <a:latin typeface="Arial" pitchFamily="34" charset="0"/>
                <a:cs typeface="Arial" pitchFamily="34" charset="0"/>
              </a:rPr>
              <a:t>Vol</a:t>
            </a:r>
            <a:r>
              <a:rPr lang="en-US" sz="1400" dirty="0">
                <a:latin typeface="Arial" pitchFamily="34" charset="0"/>
                <a:cs typeface="Arial" pitchFamily="34" charset="0"/>
              </a:rPr>
              <a:t> 4, Issue 4, July-August 2024, PP 987-989, </a:t>
            </a:r>
            <a:r>
              <a:rPr lang="en-US" sz="1400" dirty="0">
                <a:latin typeface="Arial" pitchFamily="34" charset="0"/>
                <a:cs typeface="Arial" pitchFamily="34" charset="0"/>
                <a:hlinkClick r:id="rId7"/>
              </a:rPr>
              <a:t>https://cmhrj.com/index.php/cmhrj/article/view/379/233</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393192" lvl="1" indent="0">
              <a:buNone/>
            </a:pPr>
            <a:endParaRPr lang="en-US" sz="1400" dirty="0" smtClean="0">
              <a:latin typeface="Arial" pitchFamily="34" charset="0"/>
              <a:cs typeface="Arial" pitchFamily="34" charset="0"/>
            </a:endParaRPr>
          </a:p>
          <a:p>
            <a:pPr marL="393192" lvl="1" indent="0">
              <a:buNone/>
            </a:pPr>
            <a:endParaRPr lang="en-US" sz="1400" dirty="0" smtClean="0">
              <a:latin typeface="Arial" pitchFamily="34" charset="0"/>
              <a:cs typeface="Arial" pitchFamily="34" charset="0"/>
            </a:endParaRPr>
          </a:p>
          <a:p>
            <a:pPr marL="393192" lvl="1" indent="0">
              <a:buNone/>
            </a:pPr>
            <a:r>
              <a:rPr lang="en-US" sz="1400" i="1"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7" name="Title 1"/>
          <p:cNvSpPr>
            <a:spLocks noGrp="1"/>
          </p:cNvSpPr>
          <p:nvPr>
            <p:ph type="title"/>
          </p:nvPr>
        </p:nvSpPr>
        <p:spPr>
          <a:xfrm>
            <a:off x="609600" y="228600"/>
            <a:ext cx="8229600" cy="551688"/>
          </a:xfrm>
        </p:spPr>
        <p:txBody>
          <a:bodyPr>
            <a:noAutofit/>
          </a:bodyPr>
          <a:lstStyle/>
          <a:p>
            <a:r>
              <a:rPr lang="en-US" sz="3200" dirty="0" smtClean="0">
                <a:latin typeface="Arial" pitchFamily="34" charset="0"/>
                <a:cs typeface="Arial" pitchFamily="34" charset="0"/>
              </a:rPr>
              <a:t>References</a:t>
            </a:r>
            <a:r>
              <a:rPr lang="en-US" sz="3200" dirty="0">
                <a:latin typeface="Arial" pitchFamily="34" charset="0"/>
                <a:cs typeface="Arial" pitchFamily="34" charset="0"/>
              </a:rPr>
              <a:t> </a:t>
            </a:r>
            <a:r>
              <a:rPr lang="en-US" sz="3200" dirty="0" smtClean="0">
                <a:latin typeface="Arial" pitchFamily="34" charset="0"/>
                <a:cs typeface="Arial" pitchFamily="34" charset="0"/>
              </a:rPr>
              <a:t>6</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486279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600" y="838200"/>
            <a:ext cx="8458200" cy="5181600"/>
          </a:xfrm>
        </p:spPr>
        <p:txBody>
          <a:bodyPr>
            <a:noAutofit/>
          </a:bodyPr>
          <a:lstStyle/>
          <a:p>
            <a:pPr marL="393192" lvl="1" indent="0">
              <a:buNone/>
            </a:pPr>
            <a:r>
              <a:rPr lang="en-US" sz="1400" dirty="0" smtClean="0">
                <a:latin typeface="Arial" pitchFamily="34" charset="0"/>
                <a:cs typeface="Arial" pitchFamily="34" charset="0"/>
              </a:rPr>
              <a:t>34</a:t>
            </a:r>
            <a:r>
              <a:rPr lang="en-US" sz="1400" dirty="0">
                <a:latin typeface="Arial" pitchFamily="34" charset="0"/>
                <a:cs typeface="Arial" pitchFamily="34" charset="0"/>
              </a:rPr>
              <a:t>.</a:t>
            </a:r>
            <a:r>
              <a:rPr lang="en-US" sz="1400" dirty="0" smtClean="0">
                <a:latin typeface="Arial" pitchFamily="34" charset="0"/>
                <a:cs typeface="Arial" pitchFamily="34" charset="0"/>
              </a:rPr>
              <a:t>  Richard A Lawhern PhD, “Everything the Government Thinks It Knows About the Opioid Crisis is Wrong”,  </a:t>
            </a:r>
            <a:r>
              <a:rPr lang="en-US" sz="1400" i="1" dirty="0" smtClean="0">
                <a:latin typeface="Arial" pitchFamily="34" charset="0"/>
                <a:cs typeface="Arial" pitchFamily="34" charset="0"/>
              </a:rPr>
              <a:t>KevinMD</a:t>
            </a:r>
            <a:r>
              <a:rPr lang="en-US" sz="1400" dirty="0">
                <a:latin typeface="Arial" pitchFamily="34" charset="0"/>
                <a:cs typeface="Arial" pitchFamily="34" charset="0"/>
              </a:rPr>
              <a:t>, July 1, 2023, </a:t>
            </a:r>
            <a:r>
              <a:rPr lang="en-US" sz="1400" dirty="0">
                <a:latin typeface="Arial" pitchFamily="34" charset="0"/>
                <a:cs typeface="Arial" pitchFamily="34" charset="0"/>
                <a:hlinkClick r:id="rId2"/>
              </a:rPr>
              <a:t>https://</a:t>
            </a:r>
            <a:r>
              <a:rPr lang="en-US" sz="1400" dirty="0" smtClean="0">
                <a:latin typeface="Arial" pitchFamily="34" charset="0"/>
                <a:cs typeface="Arial" pitchFamily="34" charset="0"/>
                <a:hlinkClick r:id="rId2"/>
              </a:rPr>
              <a:t>www.kevinmd.com/2023/07/everything-the-government-thinks-it-knows-about-the-opioid-crisis-is-wrong.html</a:t>
            </a:r>
            <a:endParaRPr lang="en-US" sz="1400" dirty="0" smtClean="0">
              <a:latin typeface="Arial" pitchFamily="34" charset="0"/>
              <a:cs typeface="Arial" pitchFamily="34" charset="0"/>
            </a:endParaRPr>
          </a:p>
          <a:p>
            <a:pPr marL="393192" lvl="1" indent="0">
              <a:buNone/>
            </a:pPr>
            <a:endParaRPr lang="en-US" sz="1400" dirty="0">
              <a:latin typeface="Arial" pitchFamily="34" charset="0"/>
              <a:cs typeface="Arial" pitchFamily="34" charset="0"/>
            </a:endParaRPr>
          </a:p>
          <a:p>
            <a:pPr marL="393192" lvl="1" indent="0">
              <a:buNone/>
            </a:pPr>
            <a:r>
              <a:rPr lang="en-US" sz="1400" dirty="0" smtClean="0">
                <a:latin typeface="Arial" pitchFamily="34" charset="0"/>
                <a:cs typeface="Arial" pitchFamily="34" charset="0"/>
              </a:rPr>
              <a:t>35</a:t>
            </a:r>
            <a:r>
              <a:rPr lang="en-US" sz="1400" dirty="0">
                <a:latin typeface="Arial" pitchFamily="34" charset="0"/>
                <a:cs typeface="Arial" pitchFamily="34" charset="0"/>
              </a:rPr>
              <a:t>.</a:t>
            </a:r>
            <a:r>
              <a:rPr lang="en-US" sz="1400" dirty="0" smtClean="0">
                <a:latin typeface="Arial" pitchFamily="34" charset="0"/>
                <a:cs typeface="Arial" pitchFamily="34" charset="0"/>
              </a:rPr>
              <a:t>  Lashley and Baer PC, Attorneys at Law, “</a:t>
            </a:r>
            <a:r>
              <a:rPr lang="en-US" sz="1400" dirty="0">
                <a:latin typeface="Arial" pitchFamily="34" charset="0"/>
                <a:cs typeface="Arial" pitchFamily="34" charset="0"/>
              </a:rPr>
              <a:t>To Convict Doctors for Illegally Prescribing Controlled Substances, Government Must Prove They Did So Knowingly or Intentionally, U.S. Supreme Court Holds” </a:t>
            </a:r>
            <a:r>
              <a:rPr lang="en-US" sz="1400" dirty="0">
                <a:latin typeface="Arial" pitchFamily="34" charset="0"/>
                <a:cs typeface="Arial" pitchFamily="34" charset="0"/>
                <a:hlinkClick r:id="rId3"/>
              </a:rPr>
              <a:t>https://www.lashlybaer.com/to-convict-doctors-for-illegally-prescribing-controlled-substances-government-must-prove-they-did-so-knowingly-or-intentionally-u-s-supreme-court-holds</a:t>
            </a:r>
            <a:r>
              <a:rPr lang="en-US" sz="1400" dirty="0" smtClean="0">
                <a:latin typeface="Arial" pitchFamily="34" charset="0"/>
                <a:cs typeface="Arial" pitchFamily="34" charset="0"/>
                <a:hlinkClick r:id="rId3"/>
              </a:rPr>
              <a:t>/</a:t>
            </a:r>
            <a:r>
              <a:rPr lang="en-US" sz="1400" dirty="0" smtClean="0">
                <a:latin typeface="Arial" pitchFamily="34" charset="0"/>
                <a:cs typeface="Arial" pitchFamily="34" charset="0"/>
              </a:rPr>
              <a:t> Accessed October 8, 2024</a:t>
            </a:r>
          </a:p>
          <a:p>
            <a:pPr marL="393192" lvl="1" indent="0">
              <a:buNone/>
            </a:pPr>
            <a:endParaRPr lang="en-US" sz="1400" dirty="0">
              <a:latin typeface="Arial" pitchFamily="34" charset="0"/>
              <a:cs typeface="Arial" pitchFamily="34" charset="0"/>
            </a:endParaRPr>
          </a:p>
          <a:p>
            <a:pPr marL="393192" lvl="1" indent="0">
              <a:buNone/>
            </a:pPr>
            <a:r>
              <a:rPr lang="en-US" sz="1400" dirty="0" smtClean="0">
                <a:latin typeface="Arial" pitchFamily="34" charset="0"/>
                <a:cs typeface="Arial" pitchFamily="34" charset="0"/>
              </a:rPr>
              <a:t>36</a:t>
            </a:r>
            <a:r>
              <a:rPr lang="en-US" sz="1400" dirty="0">
                <a:latin typeface="Arial" pitchFamily="34" charset="0"/>
                <a:cs typeface="Arial" pitchFamily="34" charset="0"/>
              </a:rPr>
              <a:t>.</a:t>
            </a:r>
            <a:r>
              <a:rPr lang="en-US" sz="1400" dirty="0" smtClean="0">
                <a:latin typeface="Arial" pitchFamily="34" charset="0"/>
                <a:cs typeface="Arial" pitchFamily="34" charset="0"/>
              </a:rPr>
              <a:t> </a:t>
            </a:r>
            <a:r>
              <a:rPr lang="en-US" sz="1400" dirty="0">
                <a:latin typeface="Arial" pitchFamily="34" charset="0"/>
                <a:cs typeface="Arial" pitchFamily="34" charset="0"/>
              </a:rPr>
              <a:t>World Health Organization, “WHO Guidelines for the pharmacological and </a:t>
            </a:r>
            <a:r>
              <a:rPr lang="en-US" sz="1400" dirty="0" err="1">
                <a:latin typeface="Arial" pitchFamily="34" charset="0"/>
                <a:cs typeface="Arial" pitchFamily="34" charset="0"/>
              </a:rPr>
              <a:t>radiotherapeutic</a:t>
            </a:r>
            <a:r>
              <a:rPr lang="en-US" sz="1400" dirty="0">
                <a:latin typeface="Arial" pitchFamily="34" charset="0"/>
                <a:cs typeface="Arial" pitchFamily="34" charset="0"/>
              </a:rPr>
              <a:t> management of cancer pain in adults and adolescents”  ISBN:</a:t>
            </a:r>
            <a:r>
              <a:rPr lang="en-US" sz="1400" b="1" dirty="0">
                <a:latin typeface="Arial" pitchFamily="34" charset="0"/>
                <a:cs typeface="Arial" pitchFamily="34" charset="0"/>
              </a:rPr>
              <a:t> </a:t>
            </a:r>
            <a:r>
              <a:rPr lang="en-US" sz="1400" dirty="0">
                <a:latin typeface="Arial" pitchFamily="34" charset="0"/>
                <a:cs typeface="Arial" pitchFamily="34" charset="0"/>
              </a:rPr>
              <a:t>978 92 4 155039 0  </a:t>
            </a:r>
            <a:r>
              <a:rPr lang="en-US" sz="1400" u="sng" dirty="0">
                <a:latin typeface="Arial" pitchFamily="34" charset="0"/>
                <a:cs typeface="Arial" pitchFamily="34" charset="0"/>
                <a:hlinkClick r:id="rId4"/>
              </a:rPr>
              <a:t>https://</a:t>
            </a:r>
            <a:r>
              <a:rPr lang="en-US" sz="1400" u="sng" dirty="0" smtClean="0">
                <a:latin typeface="Arial" pitchFamily="34" charset="0"/>
                <a:cs typeface="Arial" pitchFamily="34" charset="0"/>
                <a:hlinkClick r:id="rId4"/>
              </a:rPr>
              <a:t>www.who.int/publications/i/item/9789241550390</a:t>
            </a:r>
            <a:endParaRPr lang="en-US" sz="1400" u="sng" dirty="0" smtClean="0">
              <a:latin typeface="Arial" pitchFamily="34" charset="0"/>
              <a:cs typeface="Arial" pitchFamily="34" charset="0"/>
            </a:endParaRPr>
          </a:p>
          <a:p>
            <a:pPr marL="393192" lvl="1" indent="0">
              <a:buNone/>
            </a:pPr>
            <a:endParaRPr lang="en-US" sz="1400" u="sng" dirty="0">
              <a:latin typeface="Arial" pitchFamily="34" charset="0"/>
              <a:cs typeface="Arial" pitchFamily="34" charset="0"/>
            </a:endParaRPr>
          </a:p>
          <a:p>
            <a:pPr marL="393192" lvl="1" indent="0">
              <a:buNone/>
            </a:pPr>
            <a:r>
              <a:rPr lang="en-US" sz="1400" dirty="0" smtClean="0">
                <a:latin typeface="Arial" pitchFamily="34" charset="0"/>
                <a:cs typeface="Arial" pitchFamily="34" charset="0"/>
              </a:rPr>
              <a:t>37. </a:t>
            </a:r>
            <a:r>
              <a:rPr lang="en-US" sz="1400" dirty="0">
                <a:latin typeface="Arial" pitchFamily="34" charset="0"/>
                <a:cs typeface="Arial" pitchFamily="34" charset="0"/>
              </a:rPr>
              <a:t>Stephen E Nadeau MD and Richard A Lawhern PhD “Management of Chronic Non-Cancer Pain:  A Framework”, </a:t>
            </a:r>
            <a:r>
              <a:rPr lang="en-US" sz="1400" i="1" dirty="0">
                <a:latin typeface="Arial" pitchFamily="34" charset="0"/>
                <a:cs typeface="Arial" pitchFamily="34" charset="0"/>
              </a:rPr>
              <a:t>Pain Management, </a:t>
            </a:r>
            <a:r>
              <a:rPr lang="en-US" sz="1400" dirty="0">
                <a:latin typeface="Arial" pitchFamily="34" charset="0"/>
                <a:cs typeface="Arial" pitchFamily="34" charset="0"/>
              </a:rPr>
              <a:t>01 June 2022, </a:t>
            </a:r>
            <a:r>
              <a:rPr lang="en-US" sz="1400" dirty="0" err="1">
                <a:latin typeface="Arial" pitchFamily="34" charset="0"/>
                <a:cs typeface="Arial" pitchFamily="34" charset="0"/>
              </a:rPr>
              <a:t>pp</a:t>
            </a:r>
            <a:r>
              <a:rPr lang="en-US" sz="1400" dirty="0">
                <a:latin typeface="Arial" pitchFamily="34" charset="0"/>
                <a:cs typeface="Arial" pitchFamily="34" charset="0"/>
              </a:rPr>
              <a:t> 751-777, </a:t>
            </a:r>
            <a:r>
              <a:rPr lang="en-US" sz="1400" u="sng" dirty="0">
                <a:latin typeface="Arial" pitchFamily="34" charset="0"/>
                <a:cs typeface="Arial" pitchFamily="34" charset="0"/>
                <a:hlinkClick r:id="rId5"/>
              </a:rPr>
              <a:t>https://www.tandfonline.com/doi/full/10.2217/pmt-2022-0017</a:t>
            </a:r>
            <a:r>
              <a:rPr lang="en-US" sz="1400" dirty="0">
                <a:latin typeface="Arial" pitchFamily="34" charset="0"/>
                <a:cs typeface="Arial" pitchFamily="34" charset="0"/>
              </a:rPr>
              <a:t> </a:t>
            </a:r>
            <a:br>
              <a:rPr lang="en-US" sz="1400" dirty="0">
                <a:latin typeface="Arial" pitchFamily="34" charset="0"/>
                <a:cs typeface="Arial" pitchFamily="34" charset="0"/>
              </a:rPr>
            </a:br>
            <a:endParaRPr lang="en-US" sz="1400" dirty="0" smtClean="0">
              <a:latin typeface="Arial" pitchFamily="34" charset="0"/>
              <a:cs typeface="Arial" pitchFamily="34" charset="0"/>
            </a:endParaRPr>
          </a:p>
          <a:p>
            <a:pPr marL="393192" lvl="1" indent="0">
              <a:buNone/>
            </a:pPr>
            <a:r>
              <a:rPr lang="en-US" sz="1400" dirty="0" smtClean="0">
                <a:latin typeface="Arial" pitchFamily="34" charset="0"/>
                <a:cs typeface="Arial" pitchFamily="34" charset="0"/>
              </a:rPr>
              <a:t>38</a:t>
            </a:r>
            <a:r>
              <a:rPr lang="en-US" sz="1400" dirty="0">
                <a:latin typeface="Arial" pitchFamily="34" charset="0"/>
                <a:cs typeface="Arial" pitchFamily="34" charset="0"/>
              </a:rPr>
              <a:t>. Richard A. Lawhern, PhD and Stephen E Nadeau MD, “Treating Pain and Anxiety –A Modest Proposal”</a:t>
            </a:r>
            <a:r>
              <a:rPr lang="en-US" sz="1400" i="1" dirty="0">
                <a:latin typeface="Arial" pitchFamily="34" charset="0"/>
                <a:cs typeface="Arial" pitchFamily="34" charset="0"/>
              </a:rPr>
              <a:t> Medical Research Archives</a:t>
            </a:r>
            <a:r>
              <a:rPr lang="en-US" sz="1400" dirty="0">
                <a:latin typeface="Arial" pitchFamily="34" charset="0"/>
                <a:cs typeface="Arial" pitchFamily="34" charset="0"/>
              </a:rPr>
              <a:t> of the European Society of Medicine, June 24, 2024, </a:t>
            </a:r>
            <a:r>
              <a:rPr lang="en-US" sz="1400" u="sng" dirty="0">
                <a:latin typeface="Arial" pitchFamily="34" charset="0"/>
                <a:cs typeface="Arial" pitchFamily="34" charset="0"/>
                <a:hlinkClick r:id="rId6"/>
              </a:rPr>
              <a:t>https://esmed.org/MRA/mra/article/view/5359</a:t>
            </a:r>
            <a:r>
              <a:rPr lang="en-US" sz="1400" u="sng" dirty="0" smtClean="0">
                <a:latin typeface="Arial" pitchFamily="34" charset="0"/>
                <a:cs typeface="Arial" pitchFamily="34" charset="0"/>
                <a:hlinkClick r:id="rId6"/>
              </a:rPr>
              <a:t>/</a:t>
            </a:r>
            <a:endParaRPr lang="en-US" sz="1400" dirty="0" smtClean="0">
              <a:latin typeface="Arial" pitchFamily="34" charset="0"/>
              <a:cs typeface="Arial" pitchFamily="34" charset="0"/>
            </a:endParaRPr>
          </a:p>
        </p:txBody>
      </p:sp>
      <p:sp>
        <p:nvSpPr>
          <p:cNvPr id="7" name="TextBox 6"/>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6" name="Title 1"/>
          <p:cNvSpPr txBox="1">
            <a:spLocks/>
          </p:cNvSpPr>
          <p:nvPr/>
        </p:nvSpPr>
        <p:spPr>
          <a:xfrm>
            <a:off x="457200" y="7620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References 7 </a:t>
            </a:r>
            <a:endParaRPr lang="en-US" sz="3600" dirty="0"/>
          </a:p>
        </p:txBody>
      </p:sp>
    </p:spTree>
    <p:extLst>
      <p:ext uri="{BB962C8B-B14F-4D97-AF65-F5344CB8AC3E}">
        <p14:creationId xmlns:p14="http://schemas.microsoft.com/office/powerpoint/2010/main" val="37781398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389120"/>
          </a:xfrm>
        </p:spPr>
        <p:txBody>
          <a:bodyPr>
            <a:noAutofit/>
          </a:bodyPr>
          <a:lstStyle/>
          <a:p>
            <a:pPr marL="0" indent="0">
              <a:buNone/>
            </a:pPr>
            <a:r>
              <a:rPr lang="en-US" sz="1400" dirty="0" smtClean="0">
                <a:latin typeface="Arial" pitchFamily="34" charset="0"/>
                <a:cs typeface="Arial" pitchFamily="34" charset="0"/>
              </a:rPr>
              <a:t>39</a:t>
            </a:r>
            <a:r>
              <a:rPr lang="en-US" sz="1400" dirty="0">
                <a:latin typeface="Arial" pitchFamily="34" charset="0"/>
                <a:cs typeface="Arial" pitchFamily="34" charset="0"/>
              </a:rPr>
              <a:t>. Stephen E Nadeau, Natalie J. DelRocco, and Samuel S. Wu, “Opioid Trials: Time for a New Approach?  Enriched Enrollment Randomized Gradual Withdrawal Designs” </a:t>
            </a:r>
            <a:r>
              <a:rPr lang="en-US" sz="1400" i="1" dirty="0">
                <a:latin typeface="Arial" pitchFamily="34" charset="0"/>
                <a:cs typeface="Arial" pitchFamily="34" charset="0"/>
              </a:rPr>
              <a:t>Pain Management </a:t>
            </a:r>
            <a:r>
              <a:rPr lang="en-US" sz="1400" dirty="0">
                <a:latin typeface="Arial" pitchFamily="34" charset="0"/>
                <a:cs typeface="Arial" pitchFamily="34" charset="0"/>
              </a:rPr>
              <a:t>2022 April 12(3):243-247 </a:t>
            </a:r>
            <a:r>
              <a:rPr lang="en-US" sz="1400" u="sng" dirty="0">
                <a:latin typeface="Arial" pitchFamily="34" charset="0"/>
                <a:cs typeface="Arial" pitchFamily="34" charset="0"/>
                <a:hlinkClick r:id="rId2"/>
              </a:rPr>
              <a:t>https://pubmed.ncbi.nlm.nih.gov/35001667</a:t>
            </a:r>
            <a:r>
              <a:rPr lang="en-US" sz="1400" u="sng" dirty="0" smtClean="0">
                <a:latin typeface="Arial" pitchFamily="34" charset="0"/>
                <a:cs typeface="Arial" pitchFamily="34" charset="0"/>
                <a:hlinkClick r:id="rId2"/>
              </a:rPr>
              <a:t>/</a:t>
            </a:r>
            <a:endParaRPr lang="en-US" sz="1400" u="sng" dirty="0" smtClean="0">
              <a:latin typeface="Arial" pitchFamily="34" charset="0"/>
              <a:cs typeface="Arial" pitchFamily="34" charset="0"/>
            </a:endParaRPr>
          </a:p>
          <a:p>
            <a:pPr marL="0" indent="0">
              <a:buNone/>
            </a:pPr>
            <a:endParaRPr lang="en-US" sz="1400" dirty="0">
              <a:latin typeface="Arial" pitchFamily="34" charset="0"/>
              <a:cs typeface="Arial" pitchFamily="34" charset="0"/>
            </a:endParaRPr>
          </a:p>
          <a:p>
            <a:pPr marL="0" indent="0">
              <a:buNone/>
            </a:pPr>
            <a:r>
              <a:rPr lang="en-US" sz="1400" dirty="0" smtClean="0">
                <a:latin typeface="Arial" pitchFamily="34" charset="0"/>
                <a:cs typeface="Arial" pitchFamily="34" charset="0"/>
              </a:rPr>
              <a:t>40. </a:t>
            </a:r>
            <a:r>
              <a:rPr lang="en-US" sz="1400" dirty="0">
                <a:latin typeface="Arial" pitchFamily="34" charset="0"/>
                <a:cs typeface="Arial" pitchFamily="34" charset="0"/>
              </a:rPr>
              <a:t>Richard A Lawhern PhD and Stephen E Nadeau MD, “Behind the AHRQ Report: Understanding the limitations of “non-pharmacological, non-invasive” therapies for chronic pain ´ </a:t>
            </a:r>
            <a:r>
              <a:rPr lang="en-US" sz="1400" i="1" dirty="0">
                <a:latin typeface="Arial" pitchFamily="34" charset="0"/>
                <a:cs typeface="Arial" pitchFamily="34" charset="0"/>
              </a:rPr>
              <a:t>Practical Pain Management, </a:t>
            </a:r>
            <a:r>
              <a:rPr lang="en-US" sz="1400" dirty="0">
                <a:latin typeface="Arial" pitchFamily="34" charset="0"/>
                <a:cs typeface="Arial" pitchFamily="34" charset="0"/>
              </a:rPr>
              <a:t>October 3, 2018, </a:t>
            </a:r>
            <a:r>
              <a:rPr lang="en-US" sz="1400" u="sng" dirty="0">
                <a:latin typeface="Arial" pitchFamily="34" charset="0"/>
                <a:cs typeface="Arial" pitchFamily="34" charset="0"/>
                <a:hlinkClick r:id="rId3"/>
              </a:rPr>
              <a:t>https://</a:t>
            </a:r>
            <a:r>
              <a:rPr lang="en-US" sz="1400" u="sng" dirty="0" smtClean="0">
                <a:latin typeface="Arial" pitchFamily="34" charset="0"/>
                <a:cs typeface="Arial" pitchFamily="34" charset="0"/>
                <a:hlinkClick r:id="rId3"/>
              </a:rPr>
              <a:t>www.medcentral.com/pain/behind-ahrq-report</a:t>
            </a:r>
            <a:endParaRPr lang="en-US" sz="1400" u="sng" dirty="0" smtClean="0">
              <a:latin typeface="Arial" pitchFamily="34" charset="0"/>
              <a:cs typeface="Arial" pitchFamily="34" charset="0"/>
            </a:endParaRPr>
          </a:p>
          <a:p>
            <a:pPr marL="0" indent="0">
              <a:buNone/>
            </a:pPr>
            <a:endParaRPr lang="en-US" sz="1400" u="sng" dirty="0">
              <a:latin typeface="Arial" pitchFamily="34" charset="0"/>
              <a:cs typeface="Arial" pitchFamily="34" charset="0"/>
            </a:endParaRPr>
          </a:p>
          <a:p>
            <a:pPr marL="0" indent="0">
              <a:buNone/>
            </a:pPr>
            <a:r>
              <a:rPr lang="en-US" sz="1400" dirty="0" smtClean="0">
                <a:latin typeface="Arial" pitchFamily="34" charset="0"/>
                <a:cs typeface="Arial" pitchFamily="34" charset="0"/>
              </a:rPr>
              <a:t>41. </a:t>
            </a:r>
            <a:r>
              <a:rPr lang="en-US" sz="1400" dirty="0">
                <a:latin typeface="Arial" pitchFamily="34" charset="0"/>
                <a:cs typeface="Arial" pitchFamily="34" charset="0"/>
              </a:rPr>
              <a:t>Stephen E Nadeau MD and Richard A Lawhern PhD, “Opioids:  Analgesia, Euphoria, </a:t>
            </a:r>
            <a:r>
              <a:rPr lang="en-US" sz="1400" dirty="0" err="1">
                <a:latin typeface="Arial" pitchFamily="34" charset="0"/>
                <a:cs typeface="Arial" pitchFamily="34" charset="0"/>
              </a:rPr>
              <a:t>Dysphoria</a:t>
            </a:r>
            <a:r>
              <a:rPr lang="en-US" sz="1400" dirty="0">
                <a:latin typeface="Arial" pitchFamily="34" charset="0"/>
                <a:cs typeface="Arial" pitchFamily="34" charset="0"/>
              </a:rPr>
              <a:t>, and Oblivion:  Observations and a Hypothesis” </a:t>
            </a:r>
            <a:r>
              <a:rPr lang="en-US" sz="1400" i="1" dirty="0">
                <a:latin typeface="Arial" pitchFamily="34" charset="0"/>
                <a:cs typeface="Arial" pitchFamily="34" charset="0"/>
              </a:rPr>
              <a:t>Medical Research Archives</a:t>
            </a:r>
            <a:r>
              <a:rPr lang="en-US" sz="1400" dirty="0">
                <a:latin typeface="Arial" pitchFamily="34" charset="0"/>
                <a:cs typeface="Arial" pitchFamily="34" charset="0"/>
              </a:rPr>
              <a:t> of the European Society of Medicine, June 30, 2024, </a:t>
            </a:r>
            <a:r>
              <a:rPr lang="en-US" sz="1400" u="sng" dirty="0">
                <a:latin typeface="Arial" pitchFamily="34" charset="0"/>
                <a:cs typeface="Arial" pitchFamily="34" charset="0"/>
                <a:hlinkClick r:id="rId4"/>
              </a:rPr>
              <a:t>https://</a:t>
            </a:r>
            <a:r>
              <a:rPr lang="en-US" sz="1400" u="sng" dirty="0" smtClean="0">
                <a:latin typeface="Arial" pitchFamily="34" charset="0"/>
                <a:cs typeface="Arial" pitchFamily="34" charset="0"/>
                <a:hlinkClick r:id="rId4"/>
              </a:rPr>
              <a:t>esmed.org/MRA/mra/article/view/5411/99193548017</a:t>
            </a:r>
            <a:endParaRPr lang="en-US" sz="1400" u="sng" dirty="0" smtClean="0">
              <a:latin typeface="Arial" pitchFamily="34" charset="0"/>
              <a:cs typeface="Arial" pitchFamily="34" charset="0"/>
            </a:endParaRPr>
          </a:p>
          <a:p>
            <a:pPr marL="0" indent="0">
              <a:buNone/>
            </a:pPr>
            <a:endParaRPr lang="en-US" sz="1400" u="sng" dirty="0">
              <a:latin typeface="Arial" pitchFamily="34" charset="0"/>
              <a:cs typeface="Arial" pitchFamily="34" charset="0"/>
            </a:endParaRPr>
          </a:p>
          <a:p>
            <a:pPr marL="0" indent="0">
              <a:buNone/>
            </a:pPr>
            <a:r>
              <a:rPr lang="en-US" sz="1400" dirty="0" smtClean="0">
                <a:latin typeface="Arial" pitchFamily="34" charset="0"/>
                <a:cs typeface="Arial" pitchFamily="34" charset="0"/>
              </a:rPr>
              <a:t>42. </a:t>
            </a:r>
            <a:r>
              <a:rPr lang="en-US" sz="1400" dirty="0">
                <a:latin typeface="Arial" pitchFamily="34" charset="0"/>
                <a:cs typeface="Arial" pitchFamily="34" charset="0"/>
              </a:rPr>
              <a:t>Richard A. Lawhern PhD. “Figures Lie and Liars Figure – Why the Demographics of the So-Called “Prescription Opioid Crisis” Don’t Work,  </a:t>
            </a:r>
            <a:r>
              <a:rPr lang="en-US" sz="1400" i="1" dirty="0">
                <a:latin typeface="Arial" pitchFamily="34" charset="0"/>
                <a:cs typeface="Arial" pitchFamily="34" charset="0"/>
              </a:rPr>
              <a:t>PainDoctor – The Blog of Jeffrey Fudin, DPharm, </a:t>
            </a:r>
            <a:r>
              <a:rPr lang="en-US" sz="1400" dirty="0">
                <a:latin typeface="Arial" pitchFamily="34" charset="0"/>
                <a:cs typeface="Arial" pitchFamily="34" charset="0"/>
              </a:rPr>
              <a:t>November 17, 2017, </a:t>
            </a:r>
            <a:r>
              <a:rPr lang="en-US" sz="1400" u="sng" dirty="0">
                <a:latin typeface="Arial" pitchFamily="34" charset="0"/>
                <a:cs typeface="Arial" pitchFamily="34" charset="0"/>
                <a:hlinkClick r:id="rId5"/>
              </a:rPr>
              <a:t>https://paindr.com/figures-lie-and-liars-figure-why-the-demographics-of-the-so-called-prescription-opioid-crisis-dont-work</a:t>
            </a:r>
            <a:r>
              <a:rPr lang="en-US" sz="1400" u="sng" dirty="0" smtClean="0">
                <a:latin typeface="Arial" pitchFamily="34" charset="0"/>
                <a:cs typeface="Arial" pitchFamily="34" charset="0"/>
                <a:hlinkClick r:id="rId5"/>
              </a:rPr>
              <a:t>/</a:t>
            </a:r>
            <a:r>
              <a:rPr lang="en-US" sz="1400" u="sng" dirty="0" smtClean="0">
                <a:latin typeface="Arial" pitchFamily="34" charset="0"/>
                <a:cs typeface="Arial" pitchFamily="34" charset="0"/>
              </a:rPr>
              <a:t/>
            </a:r>
            <a:br>
              <a:rPr lang="en-US" sz="1400" u="sng" dirty="0" smtClean="0">
                <a:latin typeface="Arial" pitchFamily="34" charset="0"/>
                <a:cs typeface="Arial" pitchFamily="34" charset="0"/>
              </a:rPr>
            </a:br>
            <a:endParaRPr lang="en-US" sz="1400" u="sng"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43. Gery P Guy and Kun Zhang, “Opioid Prescribing by Specialty and Volume in the US”, </a:t>
            </a:r>
            <a:r>
              <a:rPr lang="pt-BR" sz="1400" dirty="0">
                <a:latin typeface="Arial" pitchFamily="34" charset="0"/>
                <a:cs typeface="Arial" pitchFamily="34" charset="0"/>
              </a:rPr>
              <a:t>Am J Prev Med. 2018 Sep 12;55(5):e153–e155. doi: </a:t>
            </a:r>
            <a:r>
              <a:rPr lang="pt-BR" sz="1400" dirty="0" smtClean="0">
                <a:latin typeface="Arial" pitchFamily="34" charset="0"/>
                <a:cs typeface="Arial" pitchFamily="34" charset="0"/>
                <a:hlinkClick r:id="rId6"/>
              </a:rPr>
              <a:t>10.1016/j.amepre.2018.06.008</a:t>
            </a:r>
            <a:endParaRPr lang="pt-BR" sz="1400" dirty="0" smtClean="0">
              <a:latin typeface="Arial" pitchFamily="34" charset="0"/>
              <a:cs typeface="Arial" pitchFamily="34" charset="0"/>
            </a:endParaRPr>
          </a:p>
          <a:p>
            <a:pPr marL="0" indent="0">
              <a:buNone/>
            </a:pPr>
            <a:endParaRPr lang="pt-BR" sz="1400" dirty="0">
              <a:latin typeface="Arial" pitchFamily="34" charset="0"/>
              <a:cs typeface="Arial" pitchFamily="34" charset="0"/>
            </a:endParaRPr>
          </a:p>
          <a:p>
            <a:pPr marL="0" indent="0">
              <a:buNone/>
            </a:pPr>
            <a:r>
              <a:rPr lang="en-US" sz="1400" dirty="0">
                <a:latin typeface="Arial" pitchFamily="34" charset="0"/>
                <a:cs typeface="Arial" pitchFamily="34" charset="0"/>
              </a:rPr>
              <a:t>44. Vaegter HB, Stoeten M et al, “Cause-specific mortality of patients with severe chronic pain referred to a multidisciplinary pain clinic: a cohort register-linkage study” </a:t>
            </a:r>
            <a:r>
              <a:rPr lang="en-US" sz="1400" i="1" dirty="0">
                <a:latin typeface="Arial" pitchFamily="34" charset="0"/>
                <a:cs typeface="Arial" pitchFamily="34" charset="0"/>
              </a:rPr>
              <a:t>De Cruyter, </a:t>
            </a:r>
            <a:r>
              <a:rPr lang="en-US" sz="1400" dirty="0">
                <a:latin typeface="Arial" pitchFamily="34" charset="0"/>
                <a:cs typeface="Arial" pitchFamily="34" charset="0"/>
              </a:rPr>
              <a:t>September 6, 2018, </a:t>
            </a:r>
            <a:r>
              <a:rPr lang="en-US" sz="1400" dirty="0">
                <a:latin typeface="Arial" pitchFamily="34" charset="0"/>
                <a:cs typeface="Arial" pitchFamily="34" charset="0"/>
                <a:hlinkClick r:id="rId7"/>
              </a:rPr>
              <a:t>https://www.degruyter.com/document/doi/10.1515/sjpain-2018-0094/html</a:t>
            </a:r>
            <a:endParaRPr lang="en-US" sz="1400" dirty="0">
              <a:latin typeface="Arial" pitchFamily="34" charset="0"/>
              <a:cs typeface="Arial" pitchFamily="34" charset="0"/>
            </a:endParaRPr>
          </a:p>
          <a:p>
            <a:pPr marL="0" indent="0">
              <a:buNone/>
            </a:pPr>
            <a:endParaRPr lang="en-US" sz="1400" dirty="0" smtClean="0">
              <a:latin typeface="Arial" pitchFamily="34" charset="0"/>
              <a:cs typeface="Arial" pitchFamily="34" charset="0"/>
            </a:endParaRPr>
          </a:p>
          <a:p>
            <a:pPr marL="0" indent="0">
              <a:buNone/>
            </a:pPr>
            <a:endParaRPr lang="en-US" sz="1400" u="sng" dirty="0">
              <a:latin typeface="Arial" pitchFamily="34" charset="0"/>
              <a:cs typeface="Arial" pitchFamily="34" charset="0"/>
            </a:endParaRPr>
          </a:p>
          <a:p>
            <a:pPr marL="0" indent="0">
              <a:buNone/>
            </a:pPr>
            <a:endParaRPr lang="en-US" sz="1400" dirty="0">
              <a:latin typeface="Arial" pitchFamily="34" charset="0"/>
              <a:cs typeface="Arial" pitchFamily="34" charset="0"/>
            </a:endParaRPr>
          </a:p>
          <a:p>
            <a:pPr marL="0" indent="0">
              <a:buNone/>
            </a:pPr>
            <a:endParaRPr lang="en-US" sz="1400" u="sng" dirty="0" smtClean="0">
              <a:latin typeface="Arial" pitchFamily="34" charset="0"/>
              <a:cs typeface="Arial" pitchFamily="34" charset="0"/>
            </a:endParaRPr>
          </a:p>
          <a:p>
            <a:pPr marL="0" indent="0">
              <a:buNone/>
            </a:pPr>
            <a:endParaRPr lang="en-US" sz="1400" u="sng" dirty="0">
              <a:latin typeface="Arial" pitchFamily="34" charset="0"/>
              <a:cs typeface="Arial" pitchFamily="34" charset="0"/>
            </a:endParaRPr>
          </a:p>
          <a:p>
            <a:pPr marL="0" indent="0">
              <a:buNone/>
            </a:pPr>
            <a:endParaRPr lang="en-US" sz="1400" dirty="0">
              <a:latin typeface="Arial" pitchFamily="34" charset="0"/>
              <a:cs typeface="Arial" pitchFamily="34" charset="0"/>
            </a:endParaRPr>
          </a:p>
          <a:p>
            <a:pPr marL="0" indent="0">
              <a:buNone/>
            </a:pPr>
            <a:endParaRPr lang="en-US" sz="1400" dirty="0" smtClean="0">
              <a:latin typeface="Arial" pitchFamily="34" charset="0"/>
              <a:cs typeface="Arial" pitchFamily="34" charset="0"/>
            </a:endParaRPr>
          </a:p>
          <a:p>
            <a:pPr marL="0" indent="0">
              <a:buNone/>
            </a:pPr>
            <a:endParaRPr lang="en-US" sz="1400" dirty="0">
              <a:latin typeface="Arial" pitchFamily="34" charset="0"/>
              <a:cs typeface="Arial" pitchFamily="34" charset="0"/>
            </a:endParaRPr>
          </a:p>
        </p:txBody>
      </p:sp>
      <p:sp>
        <p:nvSpPr>
          <p:cNvPr id="4" name="Title 1"/>
          <p:cNvSpPr txBox="1">
            <a:spLocks/>
          </p:cNvSpPr>
          <p:nvPr/>
        </p:nvSpPr>
        <p:spPr>
          <a:xfrm>
            <a:off x="457200" y="7620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References 8 </a:t>
            </a:r>
            <a:endParaRPr lang="en-US" sz="3600" dirty="0"/>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409481628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8680"/>
            <a:ext cx="8229600" cy="5227320"/>
          </a:xfrm>
        </p:spPr>
        <p:txBody>
          <a:bodyPr>
            <a:noAutofit/>
          </a:bodyPr>
          <a:lstStyle/>
          <a:p>
            <a:pPr marL="0" indent="0">
              <a:buNone/>
            </a:pPr>
            <a:r>
              <a:rPr lang="en-US" sz="1400" dirty="0" smtClean="0">
                <a:latin typeface="Arial" pitchFamily="34" charset="0"/>
                <a:cs typeface="Arial" pitchFamily="34" charset="0"/>
              </a:rPr>
              <a:t>45. </a:t>
            </a:r>
            <a:r>
              <a:rPr lang="en-US" sz="1400" dirty="0">
                <a:latin typeface="Arial" pitchFamily="34" charset="0"/>
                <a:cs typeface="Arial" pitchFamily="34" charset="0"/>
              </a:rPr>
              <a:t>Tennant F. Sudden, </a:t>
            </a:r>
            <a:r>
              <a:rPr lang="en-US" sz="1400" dirty="0" smtClean="0">
                <a:latin typeface="Arial" pitchFamily="34" charset="0"/>
                <a:cs typeface="Arial" pitchFamily="34" charset="0"/>
              </a:rPr>
              <a:t>“Unexpected </a:t>
            </a:r>
            <a:r>
              <a:rPr lang="en-US" sz="1400" dirty="0">
                <a:latin typeface="Arial" pitchFamily="34" charset="0"/>
                <a:cs typeface="Arial" pitchFamily="34" charset="0"/>
              </a:rPr>
              <a:t>Death in Chronic Pain Patients</a:t>
            </a:r>
            <a:r>
              <a:rPr lang="en-US" sz="1400" dirty="0" smtClean="0">
                <a:latin typeface="Arial" pitchFamily="34" charset="0"/>
                <a:cs typeface="Arial" pitchFamily="34" charset="0"/>
              </a:rPr>
              <a:t>.”  </a:t>
            </a:r>
            <a:r>
              <a:rPr lang="en-US" sz="1400" dirty="0">
                <a:latin typeface="Arial" pitchFamily="34" charset="0"/>
                <a:cs typeface="Arial" pitchFamily="34" charset="0"/>
              </a:rPr>
              <a:t>Pract Pain Manag. 2012;12(5). </a:t>
            </a:r>
            <a:r>
              <a:rPr lang="en-US" sz="1400" dirty="0">
                <a:latin typeface="Arial" pitchFamily="34" charset="0"/>
                <a:cs typeface="Arial" pitchFamily="34" charset="0"/>
                <a:hlinkClick r:id="rId2"/>
              </a:rPr>
              <a:t>https://</a:t>
            </a:r>
            <a:r>
              <a:rPr lang="en-US" sz="1400" dirty="0" smtClean="0">
                <a:latin typeface="Arial" pitchFamily="34" charset="0"/>
                <a:cs typeface="Arial" pitchFamily="34" charset="0"/>
                <a:hlinkClick r:id="rId2"/>
              </a:rPr>
              <a:t>www.medcentral.com/pain/chronic/sudden-unexpected-death-chronic-pain-patients</a:t>
            </a:r>
            <a:endParaRPr lang="en-US" sz="1400" dirty="0" smtClean="0">
              <a:latin typeface="Arial" pitchFamily="34" charset="0"/>
              <a:cs typeface="Arial" pitchFamily="34" charset="0"/>
            </a:endParaRPr>
          </a:p>
          <a:p>
            <a:pPr marL="0" indent="0">
              <a:buNone/>
            </a:pPr>
            <a:endParaRPr lang="en-US" sz="1400" dirty="0">
              <a:latin typeface="Arial" pitchFamily="34" charset="0"/>
              <a:cs typeface="Arial" pitchFamily="34" charset="0"/>
            </a:endParaRPr>
          </a:p>
          <a:p>
            <a:pPr marL="0" indent="0">
              <a:buNone/>
            </a:pPr>
            <a:r>
              <a:rPr lang="en-US" sz="1400" dirty="0" smtClean="0">
                <a:latin typeface="Arial" pitchFamily="34" charset="0"/>
                <a:cs typeface="Arial" pitchFamily="34" charset="0"/>
              </a:rPr>
              <a:t>46. Webb S, Roberts A-O, et al, “Mortality of Adults with Chronic Non-Cancer Pain:  A Systematic Review and Meta-Analysis” </a:t>
            </a:r>
            <a:r>
              <a:rPr lang="en-US" sz="1400" i="1" dirty="0" smtClean="0">
                <a:latin typeface="Arial" pitchFamily="34" charset="0"/>
                <a:cs typeface="Arial" pitchFamily="34" charset="0"/>
              </a:rPr>
              <a:t>medRXrv, </a:t>
            </a:r>
            <a:r>
              <a:rPr lang="en-US" sz="1400" dirty="0">
                <a:latin typeface="Arial" pitchFamily="34" charset="0"/>
                <a:cs typeface="Arial" pitchFamily="34" charset="0"/>
              </a:rPr>
              <a:t>March 24, 2024, </a:t>
            </a:r>
            <a:r>
              <a:rPr lang="en-US" sz="1400" dirty="0">
                <a:latin typeface="Arial" pitchFamily="34" charset="0"/>
                <a:cs typeface="Arial" pitchFamily="34" charset="0"/>
                <a:hlinkClick r:id="rId3"/>
              </a:rPr>
              <a:t>https://</a:t>
            </a:r>
            <a:r>
              <a:rPr lang="en-US" sz="1400" dirty="0" smtClean="0">
                <a:latin typeface="Arial" pitchFamily="34" charset="0"/>
                <a:cs typeface="Arial" pitchFamily="34" charset="0"/>
                <a:hlinkClick r:id="rId3"/>
              </a:rPr>
              <a:t>www.medrxiv.org/content/10.1101/2024.03.22.24304748v1.full</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47. Parker, LJ, “The Shocking Truth Behind the DEA’s Role in America’s Pain Crisis and Doctor Prosecutions”,  </a:t>
            </a:r>
            <a:r>
              <a:rPr lang="en-US" sz="1400" i="1" dirty="0" smtClean="0">
                <a:latin typeface="Arial" pitchFamily="34" charset="0"/>
                <a:cs typeface="Arial" pitchFamily="34" charset="0"/>
              </a:rPr>
              <a:t>KevinMD, </a:t>
            </a:r>
            <a:r>
              <a:rPr lang="en-US" sz="1400" dirty="0">
                <a:latin typeface="Arial" pitchFamily="34" charset="0"/>
                <a:cs typeface="Arial" pitchFamily="34" charset="0"/>
              </a:rPr>
              <a:t>November 3, 2024, </a:t>
            </a:r>
            <a:r>
              <a:rPr lang="en-US" sz="1400" dirty="0">
                <a:latin typeface="Arial" pitchFamily="34" charset="0"/>
                <a:cs typeface="Arial" pitchFamily="34" charset="0"/>
                <a:hlinkClick r:id="rId4"/>
              </a:rPr>
              <a:t>https://</a:t>
            </a:r>
            <a:r>
              <a:rPr lang="en-US" sz="1400" dirty="0" smtClean="0">
                <a:latin typeface="Arial" pitchFamily="34" charset="0"/>
                <a:cs typeface="Arial" pitchFamily="34" charset="0"/>
                <a:hlinkClick r:id="rId4"/>
              </a:rPr>
              <a:t>kevinmd.com/2024/11/the-shocking-truth-behind-the-deas-role-in-americas-pain-crisis-and-doctor-prosecutions.html</a:t>
            </a:r>
            <a:endParaRPr lang="en-US" sz="1400" dirty="0" smtClean="0">
              <a:latin typeface="Arial" pitchFamily="34" charset="0"/>
              <a:cs typeface="Arial" pitchFamily="34" charset="0"/>
            </a:endParaRPr>
          </a:p>
          <a:p>
            <a:pPr marL="0" indent="0">
              <a:buNone/>
            </a:pPr>
            <a:endParaRPr lang="en-US" sz="1400" dirty="0">
              <a:latin typeface="Arial" pitchFamily="34" charset="0"/>
              <a:cs typeface="Arial" pitchFamily="34" charset="0"/>
            </a:endParaRPr>
          </a:p>
          <a:p>
            <a:pPr marL="0" indent="0">
              <a:buNone/>
            </a:pPr>
            <a:r>
              <a:rPr lang="en-US" sz="1400" dirty="0" smtClean="0">
                <a:latin typeface="Arial" pitchFamily="34" charset="0"/>
                <a:cs typeface="Arial" pitchFamily="34" charset="0"/>
              </a:rPr>
              <a:t>48.  Condon PC, Cooper M, Gilbert JD, “Are Opioids a Public Nuisance?  It Depends on Whom Yo</a:t>
            </a:r>
            <a:r>
              <a:rPr lang="en-US" sz="1400" dirty="0">
                <a:latin typeface="Arial" pitchFamily="34" charset="0"/>
                <a:cs typeface="Arial" pitchFamily="34" charset="0"/>
              </a:rPr>
              <a:t>u Ask” </a:t>
            </a:r>
            <a:r>
              <a:rPr lang="en-US" sz="1400" dirty="0" smtClean="0">
                <a:latin typeface="Arial" pitchFamily="34" charset="0"/>
                <a:cs typeface="Arial" pitchFamily="34" charset="0"/>
              </a:rPr>
              <a:t> American Bar Association, </a:t>
            </a:r>
            <a:r>
              <a:rPr lang="en-US" sz="1400" i="1" dirty="0" smtClean="0">
                <a:latin typeface="Arial" pitchFamily="34" charset="0"/>
                <a:cs typeface="Arial" pitchFamily="34" charset="0"/>
              </a:rPr>
              <a:t>THE </a:t>
            </a:r>
            <a:r>
              <a:rPr lang="en-US" sz="1400" i="1" dirty="0">
                <a:latin typeface="Arial" pitchFamily="34" charset="0"/>
                <a:cs typeface="Arial" pitchFamily="34" charset="0"/>
              </a:rPr>
              <a:t>BRIEF</a:t>
            </a:r>
            <a:r>
              <a:rPr lang="en-US" sz="1400" dirty="0">
                <a:latin typeface="Arial" pitchFamily="34" charset="0"/>
                <a:cs typeface="Arial" pitchFamily="34" charset="0"/>
              </a:rPr>
              <a:t>, VOLUME 51, NUMBER 4, SUMMER 2022</a:t>
            </a:r>
            <a:r>
              <a:rPr lang="en-US" sz="1400" dirty="0" smtClean="0">
                <a:latin typeface="Arial" pitchFamily="34" charset="0"/>
                <a:cs typeface="Arial" pitchFamily="34" charset="0"/>
              </a:rPr>
              <a:t>. (Replication requires permission of the ABA) </a:t>
            </a:r>
          </a:p>
          <a:p>
            <a:pPr marL="0" indent="0">
              <a:buNone/>
            </a:pPr>
            <a:endParaRPr lang="en-US" sz="14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49. </a:t>
            </a:r>
            <a:r>
              <a:rPr lang="en-US" sz="1400" dirty="0">
                <a:latin typeface="Arial" pitchFamily="34" charset="0"/>
                <a:cs typeface="Arial" pitchFamily="34" charset="0"/>
              </a:rPr>
              <a:t>Lawhern, RA, “An Indictment of Us Public Health Policy on Pain Management”  </a:t>
            </a:r>
            <a:r>
              <a:rPr lang="en-US" sz="1400" i="1" dirty="0">
                <a:latin typeface="Arial" pitchFamily="34" charset="0"/>
                <a:cs typeface="Arial" pitchFamily="34" charset="0"/>
              </a:rPr>
              <a:t>Clinical Medicine and Health Journal, </a:t>
            </a:r>
            <a:r>
              <a:rPr lang="en-US" sz="1400" dirty="0">
                <a:latin typeface="Arial" pitchFamily="34" charset="0"/>
                <a:cs typeface="Arial" pitchFamily="34" charset="0"/>
              </a:rPr>
              <a:t>Volume 04, Issue 06, November-December, 2024 Page No. 1031-1036, </a:t>
            </a:r>
            <a:r>
              <a:rPr lang="en-US" sz="1400" u="sng" dirty="0">
                <a:latin typeface="Arial" pitchFamily="34" charset="0"/>
                <a:cs typeface="Arial" pitchFamily="34" charset="0"/>
                <a:hlinkClick r:id="rId5"/>
              </a:rPr>
              <a:t>https://</a:t>
            </a:r>
            <a:r>
              <a:rPr lang="en-US" sz="1400" u="sng" dirty="0" smtClean="0">
                <a:latin typeface="Arial" pitchFamily="34" charset="0"/>
                <a:cs typeface="Arial" pitchFamily="34" charset="0"/>
                <a:hlinkClick r:id="rId5"/>
              </a:rPr>
              <a:t>cmhrj.com/index.php/cmhrj/article/view/410/246</a:t>
            </a:r>
            <a:r>
              <a:rPr lang="en-US" sz="1400" u="sng" dirty="0" smtClean="0">
                <a:latin typeface="Arial" pitchFamily="34" charset="0"/>
                <a:cs typeface="Arial" pitchFamily="34" charset="0"/>
              </a:rPr>
              <a:t/>
            </a:r>
            <a:br>
              <a:rPr lang="en-US" sz="1400" u="sng" dirty="0" smtClean="0">
                <a:latin typeface="Arial" pitchFamily="34" charset="0"/>
                <a:cs typeface="Arial" pitchFamily="34" charset="0"/>
              </a:rPr>
            </a:br>
            <a:r>
              <a:rPr lang="en-US" sz="1400" u="sng" dirty="0" smtClean="0">
                <a:latin typeface="Arial" pitchFamily="34" charset="0"/>
                <a:cs typeface="Arial" pitchFamily="34" charset="0"/>
              </a:rPr>
              <a:t/>
            </a:r>
            <a:br>
              <a:rPr lang="en-US" sz="1400" u="sng" dirty="0" smtClean="0">
                <a:latin typeface="Arial" pitchFamily="34" charset="0"/>
                <a:cs typeface="Arial" pitchFamily="34" charset="0"/>
              </a:rPr>
            </a:br>
            <a:r>
              <a:rPr lang="en-US" sz="1400" dirty="0" smtClean="0">
                <a:latin typeface="Arial" pitchFamily="34" charset="0"/>
                <a:cs typeface="Arial" pitchFamily="34" charset="0"/>
              </a:rPr>
              <a:t>50. Lawhern RA, “Resources for Clinicians in Pain Medicine:  Correcting Medical Mythologies on Prescription of Opioid Analgesics” </a:t>
            </a:r>
            <a:r>
              <a:rPr lang="en-US" sz="1400" i="1" dirty="0" smtClean="0">
                <a:latin typeface="Arial" pitchFamily="34" charset="0"/>
                <a:cs typeface="Arial" pitchFamily="34" charset="0"/>
              </a:rPr>
              <a:t>Medical Research Archives</a:t>
            </a:r>
            <a:r>
              <a:rPr lang="en-US" sz="1400" dirty="0" smtClean="0">
                <a:latin typeface="Arial" pitchFamily="34" charset="0"/>
                <a:cs typeface="Arial" pitchFamily="34" charset="0"/>
              </a:rPr>
              <a:t> of the European Society of Medicine</a:t>
            </a:r>
            <a:r>
              <a:rPr lang="en-US" sz="1400" dirty="0">
                <a:latin typeface="Arial" pitchFamily="34" charset="0"/>
                <a:cs typeface="Arial" pitchFamily="34" charset="0"/>
              </a:rPr>
              <a:t>, December 31, 2023, </a:t>
            </a:r>
            <a:r>
              <a:rPr lang="en-US" sz="1400" dirty="0">
                <a:latin typeface="Arial" pitchFamily="34" charset="0"/>
                <a:cs typeface="Arial" pitchFamily="34" charset="0"/>
                <a:hlinkClick r:id="rId6"/>
              </a:rPr>
              <a:t>https://</a:t>
            </a:r>
            <a:r>
              <a:rPr lang="en-US" sz="1400" dirty="0" smtClean="0">
                <a:latin typeface="Arial" pitchFamily="34" charset="0"/>
                <a:cs typeface="Arial" pitchFamily="34" charset="0"/>
                <a:hlinkClick r:id="rId6"/>
              </a:rPr>
              <a:t>esmed.org/MRA/mra/article/view/4860/99193547580</a:t>
            </a:r>
            <a:endParaRPr lang="en-US" sz="1400" dirty="0" smtClean="0">
              <a:latin typeface="Arial" pitchFamily="34" charset="0"/>
              <a:cs typeface="Arial" pitchFamily="34" charset="0"/>
            </a:endParaRPr>
          </a:p>
          <a:p>
            <a:pPr marL="0" indent="0">
              <a:buNone/>
            </a:pPr>
            <a:endParaRPr lang="en-US" sz="1400" dirty="0">
              <a:latin typeface="Arial" pitchFamily="34" charset="0"/>
              <a:cs typeface="Arial" pitchFamily="34" charset="0"/>
            </a:endParaRPr>
          </a:p>
          <a:p>
            <a:pPr marL="0" indent="0">
              <a:buNone/>
            </a:pPr>
            <a:endParaRPr lang="en-US" sz="1400" dirty="0">
              <a:latin typeface="Arial" pitchFamily="34" charset="0"/>
              <a:cs typeface="Arial" pitchFamily="34" charset="0"/>
            </a:endParaRPr>
          </a:p>
          <a:p>
            <a:pPr marL="0" indent="0">
              <a:buNone/>
            </a:pP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p:txBody>
      </p:sp>
      <p:sp>
        <p:nvSpPr>
          <p:cNvPr id="4" name="Title 1"/>
          <p:cNvSpPr txBox="1">
            <a:spLocks/>
          </p:cNvSpPr>
          <p:nvPr/>
        </p:nvSpPr>
        <p:spPr>
          <a:xfrm>
            <a:off x="457200" y="7620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References 9 </a:t>
            </a:r>
            <a:endParaRPr lang="en-US" sz="3600" dirty="0"/>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9458544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914400"/>
            <a:ext cx="8229600" cy="4953000"/>
          </a:xfrm>
        </p:spPr>
        <p:txBody>
          <a:bodyPr>
            <a:noAutofit/>
          </a:bodyPr>
          <a:lstStyle/>
          <a:p>
            <a:pPr marL="0" indent="0">
              <a:buNone/>
            </a:pPr>
            <a:r>
              <a:rPr lang="en-US" sz="1400" dirty="0">
                <a:latin typeface="Arial" pitchFamily="34" charset="0"/>
                <a:cs typeface="Arial" pitchFamily="34" charset="0"/>
              </a:rPr>
              <a:t>51. Lawhern RA “The Real Cause of the Opioid Crisis Isn’t What You Think:, </a:t>
            </a:r>
            <a:r>
              <a:rPr lang="en-US" sz="1400" i="1" dirty="0">
                <a:latin typeface="Arial" pitchFamily="34" charset="0"/>
                <a:cs typeface="Arial" pitchFamily="34" charset="0"/>
              </a:rPr>
              <a:t>KevinMD, </a:t>
            </a:r>
            <a:r>
              <a:rPr lang="en-US" sz="1400" dirty="0">
                <a:latin typeface="Arial" pitchFamily="34" charset="0"/>
                <a:cs typeface="Arial" pitchFamily="34" charset="0"/>
              </a:rPr>
              <a:t>November 13, 2024, </a:t>
            </a:r>
            <a:r>
              <a:rPr lang="en-US" sz="1400" dirty="0">
                <a:latin typeface="Arial" pitchFamily="34" charset="0"/>
                <a:cs typeface="Arial" pitchFamily="34" charset="0"/>
                <a:hlinkClick r:id="rId2"/>
              </a:rPr>
              <a:t>https://</a:t>
            </a:r>
            <a:r>
              <a:rPr lang="en-US" sz="1400" dirty="0" smtClean="0">
                <a:latin typeface="Arial" pitchFamily="34" charset="0"/>
                <a:cs typeface="Arial" pitchFamily="34" charset="0"/>
                <a:hlinkClick r:id="rId2"/>
              </a:rPr>
              <a:t>kevinmd.com/2024/11/the-real-cause-of-the-opioid-crisis-isnt-what-you-think.html</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52. Sullum, J, “A </a:t>
            </a:r>
            <a:r>
              <a:rPr lang="en-US" sz="1400" dirty="0">
                <a:latin typeface="Arial" pitchFamily="34" charset="0"/>
                <a:cs typeface="Arial" pitchFamily="34" charset="0"/>
              </a:rPr>
              <a:t>Scathing Rejection of the Case Against Four Drug Companies Highlights Misconceptions About the 'Opioid </a:t>
            </a:r>
            <a:r>
              <a:rPr lang="en-US" sz="1400" dirty="0" smtClean="0">
                <a:latin typeface="Arial" pitchFamily="34" charset="0"/>
                <a:cs typeface="Arial" pitchFamily="34" charset="0"/>
              </a:rPr>
              <a:t>Crisis‘” </a:t>
            </a:r>
            <a:r>
              <a:rPr lang="en-US" sz="1400" i="1" dirty="0">
                <a:latin typeface="Arial" pitchFamily="34" charset="0"/>
                <a:cs typeface="Arial" pitchFamily="34" charset="0"/>
              </a:rPr>
              <a:t>Reason Magazine, 11-2-2021, </a:t>
            </a:r>
            <a:r>
              <a:rPr lang="en-US" sz="1400" i="1" dirty="0">
                <a:latin typeface="Arial" pitchFamily="34" charset="0"/>
                <a:cs typeface="Arial" pitchFamily="34" charset="0"/>
                <a:hlinkClick r:id="rId3"/>
              </a:rPr>
              <a:t>https://reason.com/2021/11/02/a-scathing-rejection-of-the-case-against-four-drug-companies-highlights-misconceptions-about-the-opioid-crisis</a:t>
            </a:r>
            <a:r>
              <a:rPr lang="en-US" sz="1400" i="1" dirty="0" smtClean="0">
                <a:latin typeface="Arial" pitchFamily="34" charset="0"/>
                <a:cs typeface="Arial" pitchFamily="34" charset="0"/>
                <a:hlinkClick r:id="rId3"/>
              </a:rPr>
              <a:t>/</a:t>
            </a:r>
            <a:r>
              <a:rPr lang="en-US" sz="1400" i="1" dirty="0" smtClean="0">
                <a:latin typeface="Arial" pitchFamily="34" charset="0"/>
                <a:cs typeface="Arial" pitchFamily="34" charset="0"/>
              </a:rPr>
              <a:t/>
            </a:r>
            <a:br>
              <a:rPr lang="en-US" sz="1400" i="1" dirty="0" smtClean="0">
                <a:latin typeface="Arial" pitchFamily="34" charset="0"/>
                <a:cs typeface="Arial" pitchFamily="34" charset="0"/>
              </a:rPr>
            </a:br>
            <a:endParaRPr lang="en-US" sz="1400" i="1"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53. Raymond, N, “</a:t>
            </a:r>
            <a:r>
              <a:rPr lang="en-US" sz="1400" dirty="0">
                <a:latin typeface="Arial" pitchFamily="34" charset="0"/>
                <a:cs typeface="Arial" pitchFamily="34" charset="0"/>
              </a:rPr>
              <a:t>California Judge Delivers </a:t>
            </a:r>
            <a:r>
              <a:rPr lang="en-US" sz="1400" dirty="0" err="1">
                <a:latin typeface="Arial" pitchFamily="34" charset="0"/>
                <a:cs typeface="Arial" pitchFamily="34" charset="0"/>
              </a:rPr>
              <a:t>Drugmakers</a:t>
            </a:r>
            <a:r>
              <a:rPr lang="en-US" sz="1400" dirty="0">
                <a:latin typeface="Arial" pitchFamily="34" charset="0"/>
                <a:cs typeface="Arial" pitchFamily="34" charset="0"/>
              </a:rPr>
              <a:t> 1st Trial Win in Opioid </a:t>
            </a:r>
            <a:r>
              <a:rPr lang="en-US" sz="1400" dirty="0" smtClean="0">
                <a:latin typeface="Arial" pitchFamily="34" charset="0"/>
                <a:cs typeface="Arial" pitchFamily="34" charset="0"/>
              </a:rPr>
              <a:t>Litigation” </a:t>
            </a:r>
            <a:r>
              <a:rPr lang="en-US" sz="1400" i="1" dirty="0" smtClean="0">
                <a:latin typeface="Arial" pitchFamily="34" charset="0"/>
                <a:cs typeface="Arial" pitchFamily="34" charset="0"/>
              </a:rPr>
              <a:t>US News, </a:t>
            </a:r>
            <a:r>
              <a:rPr lang="en-US" sz="1400" dirty="0" smtClean="0">
                <a:latin typeface="Arial" pitchFamily="34" charset="0"/>
                <a:cs typeface="Arial" pitchFamily="34" charset="0"/>
              </a:rPr>
              <a:t> November 1, 2021, © </a:t>
            </a:r>
            <a:r>
              <a:rPr lang="en-US" sz="1400" dirty="0">
                <a:latin typeface="Arial" pitchFamily="34" charset="0"/>
                <a:cs typeface="Arial" pitchFamily="34" charset="0"/>
              </a:rPr>
              <a:t>Thompson Reuters, </a:t>
            </a:r>
            <a:r>
              <a:rPr lang="en-US" sz="1400" dirty="0">
                <a:latin typeface="Arial" pitchFamily="34" charset="0"/>
                <a:cs typeface="Arial" pitchFamily="34" charset="0"/>
                <a:hlinkClick r:id="rId4"/>
              </a:rPr>
              <a:t>https://</a:t>
            </a:r>
            <a:r>
              <a:rPr lang="en-US" sz="1400" dirty="0" smtClean="0">
                <a:latin typeface="Arial" pitchFamily="34" charset="0"/>
                <a:cs typeface="Arial" pitchFamily="34" charset="0"/>
                <a:hlinkClick r:id="rId4"/>
              </a:rPr>
              <a:t>www.usnews.com/news/us/articles/2021-11-01/california-judge-rules-for-drugmakers-in-major-opioid-lawsuit</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54. Lawhern, R, “An Indictment of US Public Health Policy on Pain Management”, </a:t>
            </a:r>
            <a:r>
              <a:rPr lang="en-US" sz="1400" dirty="0">
                <a:latin typeface="Arial" pitchFamily="34" charset="0"/>
                <a:cs typeface="Arial" pitchFamily="34" charset="0"/>
              </a:rPr>
              <a:t>Clinical </a:t>
            </a:r>
            <a:r>
              <a:rPr lang="en-US" sz="1400" dirty="0" smtClean="0">
                <a:latin typeface="Arial" pitchFamily="34" charset="0"/>
                <a:cs typeface="Arial" pitchFamily="34" charset="0"/>
              </a:rPr>
              <a:t>Medicine and </a:t>
            </a:r>
            <a:r>
              <a:rPr lang="en-US" sz="1400" dirty="0">
                <a:latin typeface="Arial" pitchFamily="34" charset="0"/>
                <a:cs typeface="Arial" pitchFamily="34" charset="0"/>
              </a:rPr>
              <a:t>Health Research Journal (CMHRJ</a:t>
            </a:r>
            <a:r>
              <a:rPr lang="en-US" sz="1400" dirty="0" smtClean="0">
                <a:latin typeface="Arial" pitchFamily="34" charset="0"/>
                <a:cs typeface="Arial" pitchFamily="34" charset="0"/>
              </a:rPr>
              <a:t>) </a:t>
            </a:r>
            <a:r>
              <a:rPr lang="en-US" sz="1400" dirty="0">
                <a:latin typeface="Arial" pitchFamily="34" charset="0"/>
                <a:cs typeface="Arial" pitchFamily="34" charset="0"/>
              </a:rPr>
              <a:t>Volume 04, Issue 06, November-December, </a:t>
            </a:r>
            <a:r>
              <a:rPr lang="en-US" sz="1400" dirty="0" smtClean="0">
                <a:latin typeface="Arial" pitchFamily="34" charset="0"/>
                <a:cs typeface="Arial" pitchFamily="34" charset="0"/>
              </a:rPr>
              <a:t>2024 </a:t>
            </a:r>
            <a:r>
              <a:rPr lang="en-US" sz="1400" dirty="0">
                <a:latin typeface="Arial" pitchFamily="34" charset="0"/>
                <a:cs typeface="Arial" pitchFamily="34" charset="0"/>
              </a:rPr>
              <a:t>Page No. 1031-1036 </a:t>
            </a:r>
            <a:r>
              <a:rPr lang="en-US" sz="1400" dirty="0" smtClean="0">
                <a:latin typeface="Arial" pitchFamily="34" charset="0"/>
                <a:cs typeface="Arial" pitchFamily="34" charset="0"/>
              </a:rPr>
              <a:t> </a:t>
            </a:r>
            <a:r>
              <a:rPr lang="en-US" sz="1400" dirty="0" smtClean="0">
                <a:latin typeface="Arial" pitchFamily="34" charset="0"/>
                <a:cs typeface="Arial" pitchFamily="34" charset="0"/>
                <a:hlinkClick r:id="rId5"/>
              </a:rPr>
              <a:t>https</a:t>
            </a:r>
            <a:r>
              <a:rPr lang="en-US" sz="1400" dirty="0">
                <a:latin typeface="Arial" pitchFamily="34" charset="0"/>
                <a:cs typeface="Arial" pitchFamily="34" charset="0"/>
                <a:hlinkClick r:id="rId5"/>
              </a:rPr>
              <a:t>://</a:t>
            </a:r>
            <a:r>
              <a:rPr lang="en-US" sz="1400" dirty="0" smtClean="0">
                <a:latin typeface="Arial" pitchFamily="34" charset="0"/>
                <a:cs typeface="Arial" pitchFamily="34" charset="0"/>
                <a:hlinkClick r:id="rId5"/>
              </a:rPr>
              <a:t>cmhrj.com/index.php/cmhrj/article/view/410/246</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55. Lawhern R,  “The Real Cause of the Opioid Crisis Isn’t What You Think”, </a:t>
            </a:r>
            <a:r>
              <a:rPr lang="en-US" sz="1400" i="1" dirty="0" smtClean="0">
                <a:latin typeface="Arial" pitchFamily="34" charset="0"/>
                <a:cs typeface="Arial" pitchFamily="34" charset="0"/>
              </a:rPr>
              <a:t>KevinMD, </a:t>
            </a:r>
            <a:r>
              <a:rPr lang="en-US" sz="1400" dirty="0">
                <a:latin typeface="Arial" pitchFamily="34" charset="0"/>
                <a:cs typeface="Arial" pitchFamily="34" charset="0"/>
              </a:rPr>
              <a:t>November 13, 2024, </a:t>
            </a:r>
            <a:r>
              <a:rPr lang="en-US" sz="1400" dirty="0">
                <a:latin typeface="Arial" pitchFamily="34" charset="0"/>
                <a:cs typeface="Arial" pitchFamily="34" charset="0"/>
                <a:hlinkClick r:id="rId2"/>
              </a:rPr>
              <a:t>https://</a:t>
            </a:r>
            <a:r>
              <a:rPr lang="en-US" sz="1400" dirty="0" smtClean="0">
                <a:latin typeface="Arial" pitchFamily="34" charset="0"/>
                <a:cs typeface="Arial" pitchFamily="34" charset="0"/>
                <a:hlinkClick r:id="rId2"/>
              </a:rPr>
              <a:t>kevinmd.com/2024/11/the-real-cause-of-the-opioid-crisis-isnt-what-you-think.html</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56. FindLaw, “</a:t>
            </a:r>
            <a:r>
              <a:rPr lang="en-US" sz="1400" dirty="0">
                <a:latin typeface="Arial" pitchFamily="34" charset="0"/>
                <a:cs typeface="Arial" pitchFamily="34" charset="0"/>
              </a:rPr>
              <a:t>The Basis for a Criminal </a:t>
            </a:r>
            <a:r>
              <a:rPr lang="en-US" sz="1400" dirty="0" smtClean="0">
                <a:latin typeface="Arial" pitchFamily="34" charset="0"/>
                <a:cs typeface="Arial" pitchFamily="34" charset="0"/>
              </a:rPr>
              <a:t>Appeal”  [undated – </a:t>
            </a:r>
            <a:r>
              <a:rPr lang="en-US" sz="1400" dirty="0">
                <a:latin typeface="Arial" pitchFamily="34" charset="0"/>
                <a:cs typeface="Arial" pitchFamily="34" charset="0"/>
              </a:rPr>
              <a:t>accessed December 21, 2024] </a:t>
            </a:r>
            <a:r>
              <a:rPr lang="en-US" sz="1400" dirty="0">
                <a:latin typeface="Arial" pitchFamily="34" charset="0"/>
                <a:cs typeface="Arial" pitchFamily="34" charset="0"/>
                <a:hlinkClick r:id="rId6"/>
              </a:rPr>
              <a:t>https://</a:t>
            </a:r>
            <a:r>
              <a:rPr lang="en-US" sz="1400" dirty="0" smtClean="0">
                <a:latin typeface="Arial" pitchFamily="34" charset="0"/>
                <a:cs typeface="Arial" pitchFamily="34" charset="0"/>
                <a:hlinkClick r:id="rId6"/>
              </a:rPr>
              <a:t>www.findlaw.com/criminal/criminal-procedure/the-basis-for-a-criminal-appeal.html</a:t>
            </a:r>
            <a:r>
              <a:rPr lang="en-US" sz="1400" dirty="0">
                <a:latin typeface="Arial" pitchFamily="34" charset="0"/>
                <a:cs typeface="Arial" pitchFamily="34" charset="0"/>
              </a:rPr>
              <a:t/>
            </a:r>
            <a:br>
              <a:rPr lang="en-US" sz="1400" dirty="0">
                <a:latin typeface="Arial" pitchFamily="34" charset="0"/>
                <a:cs typeface="Arial" pitchFamily="34" charset="0"/>
              </a:rPr>
            </a:br>
            <a:endParaRPr lang="pt-BR" sz="1400" dirty="0">
              <a:latin typeface="Arial" pitchFamily="34" charset="0"/>
              <a:cs typeface="Arial" pitchFamily="34" charset="0"/>
            </a:endParaRPr>
          </a:p>
        </p:txBody>
      </p:sp>
      <p:sp>
        <p:nvSpPr>
          <p:cNvPr id="5" name="Title 1"/>
          <p:cNvSpPr txBox="1">
            <a:spLocks/>
          </p:cNvSpPr>
          <p:nvPr/>
        </p:nvSpPr>
        <p:spPr>
          <a:xfrm>
            <a:off x="457200" y="7620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References 10 </a:t>
            </a:r>
            <a:endParaRPr lang="en-US" sz="3600" dirty="0"/>
          </a:p>
        </p:txBody>
      </p:sp>
      <p:sp>
        <p:nvSpPr>
          <p:cNvPr id="6" name="TextBox 5"/>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3334531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References 11 </a:t>
            </a:r>
            <a:endParaRPr lang="en-US" sz="3600" dirty="0"/>
          </a:p>
        </p:txBody>
      </p:sp>
      <p:sp>
        <p:nvSpPr>
          <p:cNvPr id="5" name="TextBox 4"/>
          <p:cNvSpPr txBox="1"/>
          <p:nvPr/>
        </p:nvSpPr>
        <p:spPr>
          <a:xfrm>
            <a:off x="5257800" y="6504801"/>
            <a:ext cx="3733800" cy="276999"/>
          </a:xfrm>
          <a:prstGeom prst="rect">
            <a:avLst/>
          </a:prstGeom>
          <a:noFill/>
        </p:spPr>
        <p:txBody>
          <a:bodyPr wrap="square" rtlCol="0">
            <a:spAutoFit/>
          </a:bodyPr>
          <a:lstStyle/>
          <a:p>
            <a:r>
              <a:rPr lang="en-US" sz="1200" b="1" dirty="0" smtClean="0">
                <a:latin typeface="Arial" pitchFamily="34" charset="0"/>
                <a:cs typeface="Arial" pitchFamily="34" charset="0"/>
              </a:rPr>
              <a:t>Defending Doctors in Adversarial Proceedings</a:t>
            </a:r>
            <a:endParaRPr lang="en-US" sz="1200" b="1" dirty="0">
              <a:latin typeface="Arial" pitchFamily="34" charset="0"/>
              <a:cs typeface="Arial" pitchFamily="34" charset="0"/>
            </a:endParaRPr>
          </a:p>
        </p:txBody>
      </p:sp>
      <p:sp>
        <p:nvSpPr>
          <p:cNvPr id="6" name="Content Placeholder 2"/>
          <p:cNvSpPr>
            <a:spLocks noGrp="1"/>
          </p:cNvSpPr>
          <p:nvPr>
            <p:ph idx="1"/>
          </p:nvPr>
        </p:nvSpPr>
        <p:spPr>
          <a:xfrm>
            <a:off x="457200" y="914400"/>
            <a:ext cx="8229600" cy="5410200"/>
          </a:xfrm>
        </p:spPr>
        <p:txBody>
          <a:bodyPr>
            <a:noAutofit/>
          </a:bodyPr>
          <a:lstStyle/>
          <a:p>
            <a:pPr marL="0" indent="0">
              <a:buNone/>
            </a:pPr>
            <a:r>
              <a:rPr lang="en-US" sz="1400" dirty="0" smtClean="0">
                <a:latin typeface="Arial" pitchFamily="34" charset="0"/>
                <a:cs typeface="Arial" pitchFamily="34" charset="0"/>
              </a:rPr>
              <a:t>57. Rutkow </a:t>
            </a:r>
            <a:r>
              <a:rPr lang="en-US" sz="1400" dirty="0">
                <a:latin typeface="Arial" pitchFamily="34" charset="0"/>
                <a:cs typeface="Arial" pitchFamily="34" charset="0"/>
              </a:rPr>
              <a:t>L, Vernick JS, and Alexander GC, “More States Should Regulate Pain Management Clinics to Promote Public Health” Am J Public Health.  2017 Feb;107(2):240–243,  </a:t>
            </a:r>
            <a:r>
              <a:rPr lang="en-US" sz="1400" dirty="0" err="1">
                <a:latin typeface="Arial" pitchFamily="34" charset="0"/>
                <a:cs typeface="Arial" pitchFamily="34" charset="0"/>
              </a:rPr>
              <a:t>doi</a:t>
            </a:r>
            <a:r>
              <a:rPr lang="en-US" sz="1400" dirty="0">
                <a:latin typeface="Arial" pitchFamily="34" charset="0"/>
                <a:cs typeface="Arial" pitchFamily="34" charset="0"/>
              </a:rPr>
              <a:t>: </a:t>
            </a:r>
            <a:r>
              <a:rPr lang="en-US" sz="1400" dirty="0">
                <a:latin typeface="Arial" pitchFamily="34" charset="0"/>
                <a:cs typeface="Arial" pitchFamily="34" charset="0"/>
                <a:hlinkClick r:id="rId2"/>
              </a:rPr>
              <a:t>10.2105/AJPH.2016.303568</a:t>
            </a:r>
            <a:r>
              <a:rPr lang="en-US" sz="1400" dirty="0">
                <a:latin typeface="Arial" pitchFamily="34" charset="0"/>
                <a:cs typeface="Arial" pitchFamily="34" charset="0"/>
              </a:rPr>
              <a:t>  </a:t>
            </a:r>
            <a:r>
              <a:rPr lang="en-US" sz="1400" dirty="0">
                <a:latin typeface="Arial" pitchFamily="34" charset="0"/>
                <a:cs typeface="Arial" pitchFamily="34" charset="0"/>
                <a:hlinkClick r:id="rId3"/>
              </a:rPr>
              <a:t>https://pmc.ncbi.nlm.nih.gov/articles/PMC5227936/</a:t>
            </a:r>
            <a:endParaRPr lang="en-US" sz="1400" dirty="0">
              <a:latin typeface="Arial" pitchFamily="34" charset="0"/>
              <a:cs typeface="Arial" pitchFamily="34" charset="0"/>
            </a:endParaRPr>
          </a:p>
          <a:p>
            <a:pPr marL="0" indent="0">
              <a:buNone/>
            </a:pPr>
            <a:endParaRPr lang="en-US" sz="1400" dirty="0">
              <a:latin typeface="Arial" pitchFamily="34" charset="0"/>
              <a:cs typeface="Arial" pitchFamily="34" charset="0"/>
            </a:endParaRPr>
          </a:p>
          <a:p>
            <a:pPr marL="0" indent="0">
              <a:buNone/>
            </a:pPr>
            <a:r>
              <a:rPr lang="en-US" sz="1400" dirty="0" smtClean="0">
                <a:latin typeface="Arial" pitchFamily="34" charset="0"/>
                <a:cs typeface="Arial" pitchFamily="34" charset="0"/>
              </a:rPr>
              <a:t>58. Title, California </a:t>
            </a:r>
            <a:r>
              <a:rPr lang="en-US" sz="1400" dirty="0">
                <a:latin typeface="Arial" pitchFamily="34" charset="0"/>
                <a:cs typeface="Arial" pitchFamily="34" charset="0"/>
              </a:rPr>
              <a:t>Code of Regulations, Section 70707, </a:t>
            </a:r>
            <a:r>
              <a:rPr lang="en-US" sz="1400" dirty="0">
                <a:latin typeface="Arial" pitchFamily="34" charset="0"/>
                <a:cs typeface="Arial" pitchFamily="34" charset="0"/>
                <a:hlinkClick r:id="rId4"/>
              </a:rPr>
              <a:t>https://calhospital.org/file/patient-rights</a:t>
            </a:r>
            <a:r>
              <a:rPr lang="en-US" sz="1400" dirty="0" smtClean="0">
                <a:latin typeface="Arial" pitchFamily="34" charset="0"/>
                <a:cs typeface="Arial" pitchFamily="34" charset="0"/>
                <a:hlinkClick r:id="rId4"/>
              </a:rPr>
              <a:t>/</a:t>
            </a:r>
            <a:r>
              <a:rPr lang="en-US" sz="1400" dirty="0" smtClean="0">
                <a:latin typeface="Arial" pitchFamily="34" charset="0"/>
                <a:cs typeface="Arial" pitchFamily="34" charset="0"/>
              </a:rPr>
              <a:t>, accessed December 21, 2024</a:t>
            </a:r>
            <a:br>
              <a:rPr lang="en-US" sz="1400" dirty="0" smtClean="0">
                <a:latin typeface="Arial" pitchFamily="34" charset="0"/>
                <a:cs typeface="Arial" pitchFamily="34" charset="0"/>
              </a:rPr>
            </a:br>
            <a:endParaRPr lang="en-US" sz="14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59. State of California, AB 507 Controlled Substances – Pain Management (</a:t>
            </a:r>
            <a:r>
              <a:rPr lang="en-US" sz="1400" dirty="0">
                <a:latin typeface="Arial" pitchFamily="34" charset="0"/>
                <a:cs typeface="Arial" pitchFamily="34" charset="0"/>
              </a:rPr>
              <a:t>2011-2012), </a:t>
            </a:r>
            <a:r>
              <a:rPr lang="en-US" sz="1400" dirty="0">
                <a:latin typeface="Arial" pitchFamily="34" charset="0"/>
                <a:cs typeface="Arial" pitchFamily="34" charset="0"/>
                <a:hlinkClick r:id="rId5"/>
              </a:rPr>
              <a:t>https://</a:t>
            </a:r>
            <a:r>
              <a:rPr lang="en-US" sz="1400" dirty="0" smtClean="0">
                <a:latin typeface="Arial" pitchFamily="34" charset="0"/>
                <a:cs typeface="Arial" pitchFamily="34" charset="0"/>
                <a:hlinkClick r:id="rId5"/>
              </a:rPr>
              <a:t>leginfo.legislature.ca.gov/faces/billCompareClient.xhtml?bill_id=201120120AB507</a:t>
            </a:r>
            <a:r>
              <a:rPr lang="en-US" sz="1400" dirty="0">
                <a:latin typeface="Arial" pitchFamily="34" charset="0"/>
                <a:cs typeface="Arial" pitchFamily="34" charset="0"/>
              </a:rPr>
              <a:t/>
            </a:r>
            <a:br>
              <a:rPr lang="en-US" sz="1400" dirty="0">
                <a:latin typeface="Arial" pitchFamily="34" charset="0"/>
                <a:cs typeface="Arial" pitchFamily="34" charset="0"/>
              </a:rPr>
            </a:b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60. Richard A Lawhern, PhD </a:t>
            </a:r>
            <a:r>
              <a:rPr lang="en-US" sz="1400" dirty="0">
                <a:latin typeface="Arial" panose="020B0604020202020204" pitchFamily="34" charset="0"/>
                <a:cs typeface="Arial" panose="020B0604020202020204" pitchFamily="34" charset="0"/>
              </a:rPr>
              <a:t>“Why Chronic Pain Patients and Doctors are both Under Attack",  </a:t>
            </a:r>
            <a:r>
              <a:rPr lang="en-US" sz="1400" i="1" dirty="0">
                <a:latin typeface="Arial" panose="020B0604020202020204" pitchFamily="34" charset="0"/>
                <a:cs typeface="Arial" panose="020B0604020202020204" pitchFamily="34" charset="0"/>
              </a:rPr>
              <a:t>KevinMD, </a:t>
            </a:r>
            <a:r>
              <a:rPr lang="en-US" sz="1400" dirty="0">
                <a:latin typeface="Arial" panose="020B0604020202020204" pitchFamily="34" charset="0"/>
                <a:cs typeface="Arial" panose="020B0604020202020204" pitchFamily="34" charset="0"/>
              </a:rPr>
              <a:t>August 21, 2025 . </a:t>
            </a:r>
            <a:r>
              <a:rPr lang="en-US" sz="1400" u="sng" dirty="0">
                <a:latin typeface="Arial" panose="020B0604020202020204" pitchFamily="34" charset="0"/>
                <a:cs typeface="Arial" panose="020B0604020202020204" pitchFamily="34" charset="0"/>
                <a:hlinkClick r:id="rId6" tooltip="https://kevinmd.com/2025/08/why-chronic-pain-patients-and-doctors-are-both-under-attack.html"/>
              </a:rPr>
              <a:t>https://</a:t>
            </a:r>
            <a:r>
              <a:rPr lang="en-US" sz="1400" u="sng" dirty="0" smtClean="0">
                <a:latin typeface="Arial" panose="020B0604020202020204" pitchFamily="34" charset="0"/>
                <a:cs typeface="Arial" panose="020B0604020202020204" pitchFamily="34" charset="0"/>
                <a:hlinkClick r:id="rId6" tooltip="https://kevinmd.com/2025/08/why-chronic-pain-patients-and-doctors-are-both-under-attack.html"/>
              </a:rPr>
              <a:t>kevinmd.com/2025/08/why-chronic-pain-patients-and-doctors-are-both-under-attack.html</a:t>
            </a:r>
            <a:endParaRPr lang="en-US" sz="1400" u="sng" dirty="0">
              <a:latin typeface="Arial" panose="020B0604020202020204" pitchFamily="34" charset="0"/>
              <a:cs typeface="Arial" panose="020B0604020202020204" pitchFamily="34" charset="0"/>
            </a:endParaRPr>
          </a:p>
          <a:p>
            <a:pPr marL="342900" indent="-342900">
              <a:buAutoNum type="arabicPeriod" startAt="60"/>
            </a:pPr>
            <a:endParaRPr lang="en-US" sz="1400" u="sng" dirty="0" smtClean="0">
              <a:latin typeface="Arial" panose="020B0604020202020204" pitchFamily="34" charset="0"/>
              <a:cs typeface="Arial" panose="020B0604020202020204" pitchFamily="34" charset="0"/>
            </a:endParaRPr>
          </a:p>
          <a:p>
            <a:pPr marL="0" indent="0">
              <a:buNone/>
            </a:pPr>
            <a:r>
              <a:rPr lang="en-US" sz="1400" dirty="0" smtClean="0">
                <a:latin typeface="Arial" panose="020B0604020202020204" pitchFamily="34" charset="0"/>
                <a:cs typeface="Arial" panose="020B0604020202020204" pitchFamily="34" charset="0"/>
              </a:rPr>
              <a:t>61. </a:t>
            </a:r>
            <a:r>
              <a:rPr lang="en-US" sz="1400" dirty="0">
                <a:latin typeface="Arial" panose="020B0604020202020204" pitchFamily="34" charset="0"/>
                <a:cs typeface="Arial" panose="020B0604020202020204" pitchFamily="34" charset="0"/>
              </a:rPr>
              <a:t>Richard A. Lawhern PhD, “The FDA is Talking When They Should Be Listening – Part 2”, AJMCRR. 2025;4(9): 1-3.  05 September 2025, </a:t>
            </a:r>
            <a:r>
              <a:rPr lang="en-US" sz="1400" u="sng" dirty="0">
                <a:latin typeface="Arial" panose="020B0604020202020204" pitchFamily="34" charset="0"/>
                <a:cs typeface="Arial" panose="020B0604020202020204" pitchFamily="34" charset="0"/>
                <a:hlinkClick r:id="rId7"/>
              </a:rPr>
              <a:t>https://</a:t>
            </a:r>
            <a:r>
              <a:rPr lang="en-US" sz="1400" u="sng" dirty="0" smtClean="0">
                <a:latin typeface="Arial" panose="020B0604020202020204" pitchFamily="34" charset="0"/>
                <a:cs typeface="Arial" panose="020B0604020202020204" pitchFamily="34" charset="0"/>
                <a:hlinkClick r:id="rId7"/>
              </a:rPr>
              <a:t>ajmcrr.com/index.php/pub/article/view/347/355</a:t>
            </a:r>
            <a:r>
              <a:rPr lang="en-US" sz="1400" u="sng" dirty="0" smtClean="0">
                <a:latin typeface="Arial" panose="020B0604020202020204" pitchFamily="34" charset="0"/>
                <a:cs typeface="Arial" panose="020B0604020202020204" pitchFamily="34" charset="0"/>
              </a:rPr>
              <a:t/>
            </a:r>
            <a:br>
              <a:rPr lang="en-US" sz="1400" u="sng" dirty="0" smtClean="0">
                <a:latin typeface="Arial" panose="020B0604020202020204" pitchFamily="34" charset="0"/>
                <a:cs typeface="Arial" panose="020B0604020202020204" pitchFamily="34" charset="0"/>
              </a:rPr>
            </a:br>
            <a:r>
              <a:rPr lang="en-US" sz="1400" u="sng" dirty="0" smtClean="0">
                <a:latin typeface="Arial" panose="020B0604020202020204" pitchFamily="34" charset="0"/>
                <a:cs typeface="Arial" panose="020B0604020202020204" pitchFamily="34" charset="0"/>
              </a:rPr>
              <a:t/>
            </a:r>
            <a:br>
              <a:rPr lang="en-US" sz="1400" u="sng"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63. Richard A. Lawhern, PhD., “2022 Clinical Practice Guidelines on Prescribing Opioids for Pain”, </a:t>
            </a:r>
            <a:r>
              <a:rPr lang="en-US" sz="1400" i="1" dirty="0" smtClean="0">
                <a:latin typeface="Arial" panose="020B0604020202020204" pitchFamily="34" charset="0"/>
                <a:cs typeface="Arial" panose="020B0604020202020204" pitchFamily="34" charset="0"/>
              </a:rPr>
              <a:t>DC-Engage and US District of Columbia Department of Health,  </a:t>
            </a:r>
            <a:r>
              <a:rPr lang="en-US" sz="1400" dirty="0">
                <a:latin typeface="Arial" panose="020B0604020202020204" pitchFamily="34" charset="0"/>
                <a:cs typeface="Arial" panose="020B0604020202020204" pitchFamily="34" charset="0"/>
              </a:rPr>
              <a:t>May 7, 2025, </a:t>
            </a:r>
            <a:r>
              <a:rPr lang="en-US" sz="1400" dirty="0">
                <a:latin typeface="Arial" panose="020B0604020202020204" pitchFamily="34" charset="0"/>
                <a:cs typeface="Arial" panose="020B0604020202020204" pitchFamily="34" charset="0"/>
                <a:hlinkClick r:id="rId8"/>
              </a:rPr>
              <a:t>https://</a:t>
            </a:r>
            <a:r>
              <a:rPr lang="en-US" sz="1400" dirty="0" smtClean="0">
                <a:latin typeface="Arial" panose="020B0604020202020204" pitchFamily="34" charset="0"/>
                <a:cs typeface="Arial" panose="020B0604020202020204" pitchFamily="34" charset="0"/>
                <a:hlinkClick r:id="rId8"/>
              </a:rPr>
              <a:t>ehealthhiv.org/course/view.php?id=609</a:t>
            </a:r>
            <a:endParaRPr lang="en-US" sz="1400" dirty="0" smtClean="0">
              <a:latin typeface="Arial" panose="020B0604020202020204" pitchFamily="34" charset="0"/>
              <a:cs typeface="Arial" panose="020B0604020202020204" pitchFamily="34" charset="0"/>
            </a:endParaRPr>
          </a:p>
          <a:p>
            <a:pPr marL="0" indent="0">
              <a:buNone/>
            </a:pP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2271196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53258</TotalTime>
  <Words>4344</Words>
  <Application>Microsoft Office PowerPoint</Application>
  <PresentationFormat>On-screen Show (4:3)</PresentationFormat>
  <Paragraphs>946</Paragraphs>
  <Slides>100</Slides>
  <Notes>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Flow</vt:lpstr>
      <vt:lpstr>Defending Doctors In Adversarial Proceedings  Continuing Legal and Medical Education V1.12</vt:lpstr>
      <vt:lpstr>Defending Doctors In Adversarial Proceedings Continuing Legal and Medical Education V1.13</vt:lpstr>
      <vt:lpstr>National Campaign to Protect People In Pain About the Contributors </vt:lpstr>
      <vt:lpstr>    Defending Doctors In Adversarial Proceedings  - Intended Audience -</vt:lpstr>
      <vt:lpstr>    Defending Doctors In Adversarial Proceedings  - Course Outline -</vt:lpstr>
      <vt:lpstr>Course Objectives for Doctors, Lawyers and Witnesses</vt:lpstr>
      <vt:lpstr>Course Objectives -2-</vt:lpstr>
      <vt:lpstr>Avoiding Adversarial Proceedings</vt:lpstr>
      <vt:lpstr>About Clinical Record Keeping</vt:lpstr>
      <vt:lpstr>About Clinical Record Keeping -2-</vt:lpstr>
      <vt:lpstr>About Clinical Record Keeping -3-</vt:lpstr>
      <vt:lpstr>Context of Adversarial Proceedings Problems, Realities, Legislative Solutions   2024 Briefings  to Senior FDA and NIDA Officials</vt:lpstr>
      <vt:lpstr>The Real US Opioid Crisis – Problems            Presentation to US FDA/CDER, July 23, 2024 </vt:lpstr>
      <vt:lpstr>PowerPoint Presentation</vt:lpstr>
      <vt:lpstr>PowerPoint Presentation</vt:lpstr>
      <vt:lpstr>Consequences:  Horrifying Examples</vt:lpstr>
      <vt:lpstr>Beyond the Context Understanding the Principles</vt:lpstr>
      <vt:lpstr>Principles of Adversarial Proceedings</vt:lpstr>
      <vt:lpstr>If You Are Raided</vt:lpstr>
      <vt:lpstr>Beginning Adversarial Proceedings</vt:lpstr>
      <vt:lpstr>Daubert Challenges</vt:lpstr>
      <vt:lpstr>What Makes a “Subject Matter Expert?”</vt:lpstr>
      <vt:lpstr>What Might Disqualify      “Subject Matter Expert” Witnesses?</vt:lpstr>
      <vt:lpstr>      Criteria for Disqualifying Clinician Witnesses -2-</vt:lpstr>
      <vt:lpstr>A New Criterion for Disqualifying Clinician Witnesses</vt:lpstr>
      <vt:lpstr>Pre-Trial Discovery</vt:lpstr>
      <vt:lpstr>Process of Discovery</vt:lpstr>
      <vt:lpstr>Process of Discovery -2-</vt:lpstr>
      <vt:lpstr>Adversarial Proceedings Opening Arguments</vt:lpstr>
      <vt:lpstr>Opening Arguments for Defense Lawyers</vt:lpstr>
      <vt:lpstr>Opening Arguments -2-</vt:lpstr>
      <vt:lpstr>Opening Arguments -3-</vt:lpstr>
      <vt:lpstr>“Exceptions” During Court Proceedings</vt:lpstr>
      <vt:lpstr>“Exceptions” During Court Proceedings -2-</vt:lpstr>
      <vt:lpstr>Adversarial Proceedings Between Patients and Insurance Companies</vt:lpstr>
      <vt:lpstr>Adversarial Proceedings Between Patients and Insurance Companies -2-</vt:lpstr>
      <vt:lpstr>Adversarial Proceedings Between Patients and Insurance Companies -3-</vt:lpstr>
      <vt:lpstr>A Powerful (and Accurate) Meme</vt:lpstr>
      <vt:lpstr>Understanding Prescribing Guidelines  (Separating Truth from Fiction)</vt:lpstr>
      <vt:lpstr>CDC and VA Opioid Prescribing Guidelines        - Major problems with science  [*]</vt:lpstr>
      <vt:lpstr>CDC / VA Guidelines -1-       Misrepresentation of Research  </vt:lpstr>
      <vt:lpstr>PowerPoint Presentation</vt:lpstr>
      <vt:lpstr>PowerPoint Presentation</vt:lpstr>
      <vt:lpstr>PowerPoint Presentation</vt:lpstr>
      <vt:lpstr>PowerPoint Presentation</vt:lpstr>
      <vt:lpstr>Recent CDC Back-Peddling</vt:lpstr>
      <vt:lpstr>PowerPoint Presentation</vt:lpstr>
      <vt:lpstr>PowerPoint Presentation</vt:lpstr>
      <vt:lpstr>CDC/VA Guidelines - 6 -     Fraud is Misrepresentation for Personal Gain</vt:lpstr>
      <vt:lpstr>About Burdens of Proof</vt:lpstr>
      <vt:lpstr>UNITED STATES v. PHAM (2024)</vt:lpstr>
      <vt:lpstr>Understanding Prescribing Volume</vt:lpstr>
      <vt:lpstr>Sometimes Sh*t Just Happens!</vt:lpstr>
      <vt:lpstr>Burdens of Proof in Board Proceedings</vt:lpstr>
      <vt:lpstr>Some States Are Protecting Doctors With Legislation</vt:lpstr>
      <vt:lpstr>States That Protect Doctors With Legislation -2- [*]</vt:lpstr>
      <vt:lpstr>Arguments in Defense of Clinicians</vt:lpstr>
      <vt:lpstr>Hundreds of Papers Contradict CDC Guidelines     If you read nothing else, read these:</vt:lpstr>
      <vt:lpstr>Understanding Medical Definitions         - Arguing Your Case Before Jurors or Boards</vt:lpstr>
      <vt:lpstr>What Is the WHO Analgesic Ladder?</vt:lpstr>
      <vt:lpstr>Understanding The Evidence</vt:lpstr>
      <vt:lpstr>The Following Evidence Is Known to Boards, DEA and Other Law Enforcement</vt:lpstr>
      <vt:lpstr>The Evidence:  Correlation vs. Cause</vt:lpstr>
      <vt:lpstr>The Concept of Correlation vs. Cause</vt:lpstr>
      <vt:lpstr>The Evidence:  Correlation vs. Cause</vt:lpstr>
      <vt:lpstr>More Evidence:  Prescribing vs. Overdose Deaths </vt:lpstr>
      <vt:lpstr>More Evidence:  Prescribing vs. Overdose Deaths Figure Legend (Top-Down) </vt:lpstr>
      <vt:lpstr>More Evidence:  Accidental Drug Overdose Deaths </vt:lpstr>
      <vt:lpstr>Accidental Drug Overdose Deaths 1979-2016 </vt:lpstr>
      <vt:lpstr>Recent Accidental Drug Overdose Deaths</vt:lpstr>
      <vt:lpstr>Accidental Drug Overdose Deaths 2024 (SUDORS)</vt:lpstr>
      <vt:lpstr>PowerPoint Presentation</vt:lpstr>
      <vt:lpstr>Understanding “Risk” in Clinical Literature</vt:lpstr>
      <vt:lpstr>Understanding “Risk” --2-- </vt:lpstr>
      <vt:lpstr>Understanding “Risk” -3- </vt:lpstr>
      <vt:lpstr>Understanding “Risk” -4- </vt:lpstr>
      <vt:lpstr>About Opioids and Benzodiazepine Drugs</vt:lpstr>
      <vt:lpstr>Other Legal Precedents – Public Nuisance Laws</vt:lpstr>
      <vt:lpstr>Public Nuisance Laws -2-</vt:lpstr>
      <vt:lpstr>PowerPoint Presentation</vt:lpstr>
      <vt:lpstr>Observations Concerning Appeals</vt:lpstr>
      <vt:lpstr>Grounds for Successful Appeal</vt:lpstr>
      <vt:lpstr>Closing Arguments for Lawyers</vt:lpstr>
      <vt:lpstr>Closing Arguments:  Summing Up</vt:lpstr>
      <vt:lpstr>PowerPoint Presentation</vt:lpstr>
      <vt:lpstr>PowerPoint Presentation</vt:lpstr>
      <vt:lpstr>CME/CLE Ongoing Educational Resources     - Check for Updates -</vt:lpstr>
      <vt:lpstr>References</vt:lpstr>
      <vt:lpstr>PowerPoint Presentation</vt:lpstr>
      <vt:lpstr>PowerPoint Presentation</vt:lpstr>
      <vt:lpstr>PowerPoint Presentation</vt:lpstr>
      <vt:lpstr>PowerPoint Presentation</vt:lpstr>
      <vt:lpstr>PowerPoint Presentation</vt:lpstr>
      <vt:lpstr>References 6</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 Opioid Crisis in Three Charts Problems, Reality, and Solutions</dc:title>
  <dc:creator>Red</dc:creator>
  <cp:lastModifiedBy>Red</cp:lastModifiedBy>
  <cp:revision>362</cp:revision>
  <dcterms:created xsi:type="dcterms:W3CDTF">2024-03-12T13:55:48Z</dcterms:created>
  <dcterms:modified xsi:type="dcterms:W3CDTF">2026-01-18T13:55:49Z</dcterms:modified>
</cp:coreProperties>
</file>